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4069" r:id="rId1"/>
  </p:sldMasterIdLst>
  <p:notesMasterIdLst>
    <p:notesMasterId r:id="rId16"/>
  </p:notesMasterIdLst>
  <p:handoutMasterIdLst>
    <p:handoutMasterId r:id="rId17"/>
  </p:handoutMasterIdLst>
  <p:sldIdLst>
    <p:sldId id="820" r:id="rId2"/>
    <p:sldId id="1023" r:id="rId3"/>
    <p:sldId id="972" r:id="rId4"/>
    <p:sldId id="998" r:id="rId5"/>
    <p:sldId id="1009" r:id="rId6"/>
    <p:sldId id="1027" r:id="rId7"/>
    <p:sldId id="988" r:id="rId8"/>
    <p:sldId id="1017" r:id="rId9"/>
    <p:sldId id="1016" r:id="rId10"/>
    <p:sldId id="1019" r:id="rId11"/>
    <p:sldId id="1020" r:id="rId12"/>
    <p:sldId id="1011" r:id="rId13"/>
    <p:sldId id="1021" r:id="rId14"/>
    <p:sldId id="1012" r:id="rId15"/>
  </p:sldIdLst>
  <p:sldSz cx="10688638" cy="7562850"/>
  <p:notesSz cx="7099300" cy="10234613"/>
  <p:custDataLst>
    <p:tags r:id="rId18"/>
  </p:custDataLst>
  <p:defaultTextStyle>
    <a:defPPr>
      <a:defRPr lang="en-US"/>
    </a:defPPr>
    <a:lvl1pPr algn="r" rtl="0" eaLnBrk="0" fontAlgn="base" hangingPunct="0">
      <a:spcBef>
        <a:spcPct val="70000"/>
      </a:spcBef>
      <a:spcAft>
        <a:spcPct val="0"/>
      </a:spcAft>
      <a:buClr>
        <a:srgbClr val="990000"/>
      </a:buClr>
      <a:buFont typeface="Wingdings" pitchFamily="2" charset="2"/>
      <a:buChar char="n"/>
      <a:defRPr b="1" kern="1200">
        <a:solidFill>
          <a:schemeClr val="tx1"/>
        </a:solidFill>
        <a:latin typeface="Arial" charset="0"/>
        <a:ea typeface="LF_Kai" charset="-120"/>
        <a:cs typeface="+mn-cs"/>
      </a:defRPr>
    </a:lvl1pPr>
    <a:lvl2pPr marL="455389" indent="1588" algn="r" rtl="0" eaLnBrk="0" fontAlgn="base" hangingPunct="0">
      <a:spcBef>
        <a:spcPct val="70000"/>
      </a:spcBef>
      <a:spcAft>
        <a:spcPct val="0"/>
      </a:spcAft>
      <a:buClr>
        <a:srgbClr val="990000"/>
      </a:buClr>
      <a:buFont typeface="Wingdings" pitchFamily="2" charset="2"/>
      <a:buChar char="n"/>
      <a:defRPr b="1" kern="1200">
        <a:solidFill>
          <a:schemeClr val="tx1"/>
        </a:solidFill>
        <a:latin typeface="Arial" charset="0"/>
        <a:ea typeface="LF_Kai" charset="-120"/>
        <a:cs typeface="+mn-cs"/>
      </a:defRPr>
    </a:lvl2pPr>
    <a:lvl3pPr marL="912361" indent="1588" algn="r" rtl="0" eaLnBrk="0" fontAlgn="base" hangingPunct="0">
      <a:spcBef>
        <a:spcPct val="70000"/>
      </a:spcBef>
      <a:spcAft>
        <a:spcPct val="0"/>
      </a:spcAft>
      <a:buClr>
        <a:srgbClr val="990000"/>
      </a:buClr>
      <a:buFont typeface="Wingdings" pitchFamily="2" charset="2"/>
      <a:buChar char="n"/>
      <a:defRPr b="1" kern="1200">
        <a:solidFill>
          <a:schemeClr val="tx1"/>
        </a:solidFill>
        <a:latin typeface="Arial" charset="0"/>
        <a:ea typeface="LF_Kai" charset="-120"/>
        <a:cs typeface="+mn-cs"/>
      </a:defRPr>
    </a:lvl3pPr>
    <a:lvl4pPr marL="1369333" indent="1588" algn="r" rtl="0" eaLnBrk="0" fontAlgn="base" hangingPunct="0">
      <a:spcBef>
        <a:spcPct val="70000"/>
      </a:spcBef>
      <a:spcAft>
        <a:spcPct val="0"/>
      </a:spcAft>
      <a:buClr>
        <a:srgbClr val="990000"/>
      </a:buClr>
      <a:buFont typeface="Wingdings" pitchFamily="2" charset="2"/>
      <a:buChar char="n"/>
      <a:defRPr b="1" kern="1200">
        <a:solidFill>
          <a:schemeClr val="tx1"/>
        </a:solidFill>
        <a:latin typeface="Arial" charset="0"/>
        <a:ea typeface="LF_Kai" charset="-120"/>
        <a:cs typeface="+mn-cs"/>
      </a:defRPr>
    </a:lvl4pPr>
    <a:lvl5pPr marL="1826310" indent="1588" algn="r" rtl="0" eaLnBrk="0" fontAlgn="base" hangingPunct="0">
      <a:spcBef>
        <a:spcPct val="70000"/>
      </a:spcBef>
      <a:spcAft>
        <a:spcPct val="0"/>
      </a:spcAft>
      <a:buClr>
        <a:srgbClr val="990000"/>
      </a:buClr>
      <a:buFont typeface="Wingdings" pitchFamily="2" charset="2"/>
      <a:buChar char="n"/>
      <a:defRPr b="1" kern="1200">
        <a:solidFill>
          <a:schemeClr val="tx1"/>
        </a:solidFill>
        <a:latin typeface="Arial" charset="0"/>
        <a:ea typeface="LF_Kai" charset="-120"/>
        <a:cs typeface="+mn-cs"/>
      </a:defRPr>
    </a:lvl5pPr>
    <a:lvl6pPr marL="2284869" algn="l" defTabSz="913947" rtl="0" eaLnBrk="1" latinLnBrk="0" hangingPunct="1">
      <a:defRPr b="1" kern="1200">
        <a:solidFill>
          <a:schemeClr val="tx1"/>
        </a:solidFill>
        <a:latin typeface="Arial" charset="0"/>
        <a:ea typeface="LF_Kai" charset="-120"/>
        <a:cs typeface="+mn-cs"/>
      </a:defRPr>
    </a:lvl6pPr>
    <a:lvl7pPr marL="2741842" algn="l" defTabSz="913947" rtl="0" eaLnBrk="1" latinLnBrk="0" hangingPunct="1">
      <a:defRPr b="1" kern="1200">
        <a:solidFill>
          <a:schemeClr val="tx1"/>
        </a:solidFill>
        <a:latin typeface="Arial" charset="0"/>
        <a:ea typeface="LF_Kai" charset="-120"/>
        <a:cs typeface="+mn-cs"/>
      </a:defRPr>
    </a:lvl7pPr>
    <a:lvl8pPr marL="3198817" algn="l" defTabSz="913947" rtl="0" eaLnBrk="1" latinLnBrk="0" hangingPunct="1">
      <a:defRPr b="1" kern="1200">
        <a:solidFill>
          <a:schemeClr val="tx1"/>
        </a:solidFill>
        <a:latin typeface="Arial" charset="0"/>
        <a:ea typeface="LF_Kai" charset="-120"/>
        <a:cs typeface="+mn-cs"/>
      </a:defRPr>
    </a:lvl8pPr>
    <a:lvl9pPr marL="3655791" algn="l" defTabSz="913947" rtl="0" eaLnBrk="1" latinLnBrk="0" hangingPunct="1">
      <a:defRPr b="1" kern="1200">
        <a:solidFill>
          <a:schemeClr val="tx1"/>
        </a:solidFill>
        <a:latin typeface="Arial" charset="0"/>
        <a:ea typeface="LF_Kai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1">
          <p15:clr>
            <a:srgbClr val="A4A3A4"/>
          </p15:clr>
        </p15:guide>
        <p15:guide id="2" orient="horz" pos="4025">
          <p15:clr>
            <a:srgbClr val="A4A3A4"/>
          </p15:clr>
        </p15:guide>
        <p15:guide id="3" orient="horz" pos="4413">
          <p15:clr>
            <a:srgbClr val="A4A3A4"/>
          </p15:clr>
        </p15:guide>
        <p15:guide id="4" orient="horz" pos="969">
          <p15:clr>
            <a:srgbClr val="A4A3A4"/>
          </p15:clr>
        </p15:guide>
        <p15:guide id="5" orient="horz" pos="2383">
          <p15:clr>
            <a:srgbClr val="A4A3A4"/>
          </p15:clr>
        </p15:guide>
        <p15:guide id="6" orient="horz" pos="4219">
          <p15:clr>
            <a:srgbClr val="A4A3A4"/>
          </p15:clr>
        </p15:guide>
        <p15:guide id="7" orient="horz" pos="3826">
          <p15:clr>
            <a:srgbClr val="A4A3A4"/>
          </p15:clr>
        </p15:guide>
        <p15:guide id="8" pos="6350">
          <p15:clr>
            <a:srgbClr val="A4A3A4"/>
          </p15:clr>
        </p15:guide>
        <p15:guide id="9" pos="3377">
          <p15:clr>
            <a:srgbClr val="A4A3A4"/>
          </p15:clr>
        </p15:guide>
        <p15:guide id="10" pos="3600">
          <p15:clr>
            <a:srgbClr val="A4A3A4"/>
          </p15:clr>
        </p15:guide>
        <p15:guide id="11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31">
          <p15:clr>
            <a:srgbClr val="A4A3A4"/>
          </p15:clr>
        </p15:guide>
        <p15:guide id="2" orient="horz" pos="6125">
          <p15:clr>
            <a:srgbClr val="A4A3A4"/>
          </p15:clr>
        </p15:guide>
        <p15:guide id="3" orient="horz" pos="322">
          <p15:clr>
            <a:srgbClr val="A4A3A4"/>
          </p15:clr>
        </p15:guide>
        <p15:guide id="4" pos="298">
          <p15:clr>
            <a:srgbClr val="A4A3A4"/>
          </p15:clr>
        </p15:guide>
        <p15:guide id="5" pos="41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6490CB"/>
    <a:srgbClr val="FF7C80"/>
    <a:srgbClr val="F2F2F2"/>
    <a:srgbClr val="FFCC99"/>
    <a:srgbClr val="CCDDAD"/>
    <a:srgbClr val="BFD498"/>
    <a:srgbClr val="A0D4D8"/>
    <a:srgbClr val="3F919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57" autoAdjust="0"/>
  </p:normalViewPr>
  <p:slideViewPr>
    <p:cSldViewPr snapToGrid="0" snapToObjects="1">
      <p:cViewPr varScale="1">
        <p:scale>
          <a:sx n="99" d="100"/>
          <a:sy n="99" d="100"/>
        </p:scale>
        <p:origin x="1470" y="84"/>
      </p:cViewPr>
      <p:guideLst>
        <p:guide orient="horz" pos="3221"/>
        <p:guide orient="horz" pos="4025"/>
        <p:guide orient="horz" pos="4413"/>
        <p:guide orient="horz" pos="969"/>
        <p:guide orient="horz" pos="2383"/>
        <p:guide orient="horz" pos="4219"/>
        <p:guide orient="horz" pos="3826"/>
        <p:guide pos="6350"/>
        <p:guide pos="3377"/>
        <p:guide pos="3600"/>
        <p:guide pos="720"/>
      </p:guideLst>
    </p:cSldViewPr>
  </p:slideViewPr>
  <p:outlineViewPr>
    <p:cViewPr>
      <p:scale>
        <a:sx n="33" d="100"/>
        <a:sy n="33" d="100"/>
      </p:scale>
      <p:origin x="0" y="124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118" y="-84"/>
      </p:cViewPr>
      <p:guideLst>
        <p:guide orient="horz" pos="3331"/>
        <p:guide orient="horz" pos="6125"/>
        <p:guide orient="horz" pos="322"/>
        <p:guide pos="298"/>
        <p:guide pos="4174"/>
      </p:guideLst>
    </p:cSldViewPr>
  </p:notesViewPr>
  <p:gridSpacing cx="1828668" cy="182866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80" tIns="47640" rIns="95280" bIns="47640" numCol="1" anchor="t" anchorCtr="0" compatLnSpc="1">
            <a:prstTxWarp prst="textNoShape">
              <a:avLst/>
            </a:prstTxWarp>
          </a:bodyPr>
          <a:lstStyle>
            <a:lvl1pPr algn="l" defTabSz="950913">
              <a:spcBef>
                <a:spcPct val="0"/>
              </a:spcBef>
              <a:buClrTx/>
              <a:buFontTx/>
              <a:buNone/>
              <a:defRPr sz="1200" b="0">
                <a:latin typeface="Trebuchet MS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80" tIns="47640" rIns="95280" bIns="47640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FontTx/>
              <a:buNone/>
              <a:defRPr sz="1200" b="0">
                <a:latin typeface="Trebuchet MS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l" defTabSz="950913">
              <a:spcBef>
                <a:spcPct val="0"/>
              </a:spcBef>
              <a:buClrTx/>
              <a:buFontTx/>
              <a:buNone/>
              <a:defRPr sz="1200" b="0">
                <a:latin typeface="Trebuchet MS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FontTx/>
              <a:buNone/>
              <a:defRPr sz="1200" b="0">
                <a:latin typeface="Trebuchet MS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3FA443D-DDDC-4034-B2DA-205628C1ED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674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invGray">
          <a:xfrm>
            <a:off x="481013" y="511175"/>
            <a:ext cx="6140450" cy="4344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spect="1" noChangeArrowheads="1"/>
          </p:cNvSpPr>
          <p:nvPr>
            <p:ph type="body" sz="quarter" idx="3"/>
          </p:nvPr>
        </p:nvSpPr>
        <p:spPr bwMode="gray">
          <a:xfrm>
            <a:off x="474663" y="5287963"/>
            <a:ext cx="6151562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5" tIns="38274" rIns="38274" bIns="38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Body text</a:t>
            </a:r>
          </a:p>
          <a:p>
            <a:pPr lvl="1"/>
            <a:r>
              <a:rPr lang="en-US" altLang="zh-CN" noProof="0" smtClean="0"/>
              <a:t>Bullet one</a:t>
            </a:r>
          </a:p>
          <a:p>
            <a:pPr lvl="2"/>
            <a:r>
              <a:rPr lang="en-US" altLang="zh-CN" noProof="0" smtClean="0"/>
              <a:t>Bullet two</a:t>
            </a:r>
          </a:p>
          <a:p>
            <a:pPr lvl="3"/>
            <a:r>
              <a:rPr lang="en-US" altLang="zh-CN" noProof="0" smtClean="0"/>
              <a:t>Bullet three</a:t>
            </a:r>
          </a:p>
          <a:p>
            <a:pPr lvl="4"/>
            <a:r>
              <a:rPr lang="en-US" altLang="zh-CN" noProof="0" smtClean="0"/>
              <a:t>Bullet four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invGray">
          <a:xfrm>
            <a:off x="6621463" y="9755188"/>
            <a:ext cx="477837" cy="479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95685" tIns="95685" rIns="191368" bIns="191368" numCol="1" anchor="b" anchorCtr="0" compatLnSpc="1">
            <a:prstTxWarp prst="textNoShape">
              <a:avLst/>
            </a:prstTxWarp>
            <a:spAutoFit/>
          </a:bodyPr>
          <a:lstStyle>
            <a:lvl1pPr algn="r" defTabSz="955675">
              <a:lnSpc>
                <a:spcPct val="105000"/>
              </a:lnSpc>
              <a:spcBef>
                <a:spcPct val="0"/>
              </a:spcBef>
              <a:buClrTx/>
              <a:buFontTx/>
              <a:buNone/>
              <a:defRPr sz="1200" b="0">
                <a:latin typeface="Trebuchet MS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817EC37-E8E0-4667-8F10-0CB26E0B6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06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084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1pPr>
    <a:lvl2pPr marL="207861" indent="-206272" algn="l" defTabSz="1017084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chemeClr val="bg2"/>
      </a:buClr>
      <a:buSzPct val="92000"/>
      <a:buFont typeface="Wingdings" pitchFamily="2" charset="2"/>
      <a:buChar char="n"/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2pPr>
    <a:lvl3pPr marL="422065" indent="-211034" algn="l" defTabSz="1017084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rgbClr val="C0C0C0"/>
      </a:buClr>
      <a:buSzPct val="92000"/>
      <a:buFont typeface="Wingdings" pitchFamily="2" charset="2"/>
      <a:buChar char="n"/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3pPr>
    <a:lvl4pPr marL="650551" indent="-225314" algn="l" defTabSz="1017084" rtl="0" eaLnBrk="0" fontAlgn="base" hangingPunct="0">
      <a:lnSpc>
        <a:spcPct val="110000"/>
      </a:lnSpc>
      <a:spcBef>
        <a:spcPct val="0"/>
      </a:spcBef>
      <a:spcAft>
        <a:spcPct val="0"/>
      </a:spcAft>
      <a:buClr>
        <a:srgbClr val="C0C0C0"/>
      </a:buClr>
      <a:buChar char="—"/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4pPr>
    <a:lvl5pPr marL="877454" indent="-223728" algn="l" defTabSz="1017084" rtl="0" eaLnBrk="0" fontAlgn="base" hangingPunct="0">
      <a:lnSpc>
        <a:spcPct val="110000"/>
      </a:lnSpc>
      <a:spcBef>
        <a:spcPct val="0"/>
      </a:spcBef>
      <a:spcAft>
        <a:spcPct val="0"/>
      </a:spcAft>
      <a:buClr>
        <a:srgbClr val="C0C0C0"/>
      </a:buClr>
      <a:buChar char="—"/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5pPr>
    <a:lvl6pPr marL="2284304" algn="l" defTabSz="9137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164" algn="l" defTabSz="9137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027" algn="l" defTabSz="9137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887" algn="l" defTabSz="9137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1013" y="511175"/>
            <a:ext cx="6140450" cy="4344988"/>
          </a:xfrm>
          <a:ln/>
        </p:spPr>
      </p:sp>
      <p:sp>
        <p:nvSpPr>
          <p:cNvPr id="44035" name="Rectangle 3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10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511175"/>
            <a:ext cx="6140450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23666" y="9755189"/>
            <a:ext cx="375635" cy="488008"/>
          </a:xfrm>
        </p:spPr>
        <p:txBody>
          <a:bodyPr/>
          <a:lstStyle/>
          <a:p>
            <a:pPr>
              <a:defRPr/>
            </a:pPr>
            <a:fld id="{D817EC37-E8E0-4667-8F10-0CB26E0B6919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53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511175"/>
            <a:ext cx="6140450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23666" y="9755189"/>
            <a:ext cx="375635" cy="488008"/>
          </a:xfrm>
        </p:spPr>
        <p:txBody>
          <a:bodyPr/>
          <a:lstStyle/>
          <a:p>
            <a:pPr>
              <a:defRPr/>
            </a:pPr>
            <a:fld id="{D817EC37-E8E0-4667-8F10-0CB26E0B6919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16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511175"/>
            <a:ext cx="6140450" cy="4344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7EC37-E8E0-4667-8F10-0CB26E0B6919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722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511175"/>
            <a:ext cx="6140450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23666" y="9755189"/>
            <a:ext cx="375635" cy="488008"/>
          </a:xfrm>
        </p:spPr>
        <p:txBody>
          <a:bodyPr/>
          <a:lstStyle/>
          <a:p>
            <a:pPr>
              <a:defRPr/>
            </a:pPr>
            <a:fld id="{D817EC37-E8E0-4667-8F10-0CB26E0B691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86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511175"/>
            <a:ext cx="6140450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23666" y="9755189"/>
            <a:ext cx="375635" cy="488008"/>
          </a:xfrm>
        </p:spPr>
        <p:txBody>
          <a:bodyPr/>
          <a:lstStyle/>
          <a:p>
            <a:pPr>
              <a:defRPr/>
            </a:pPr>
            <a:fld id="{D817EC37-E8E0-4667-8F10-0CB26E0B6919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433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81785148"/>
          <p:cNvPicPr>
            <a:picLocks noChangeAspect="1" noChangeArrowheads="1"/>
          </p:cNvPicPr>
          <p:nvPr/>
        </p:nvPicPr>
        <p:blipFill>
          <a:blip r:embed="rId2" cstate="print"/>
          <a:srcRect t="24992" b="-156"/>
          <a:stretch>
            <a:fillRect/>
          </a:stretch>
        </p:blipFill>
        <p:spPr bwMode="auto">
          <a:xfrm>
            <a:off x="0" y="6"/>
            <a:ext cx="10688638" cy="5054155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432" y="6887095"/>
            <a:ext cx="2494016" cy="5251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4223" tIns="52111" rIns="104223" bIns="5211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n-US" altLang="zh-CN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955" y="6887095"/>
            <a:ext cx="3384735" cy="5251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4223" tIns="52111" rIns="104223" bIns="5211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 altLang="zh-CN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0190" y="6887095"/>
            <a:ext cx="2494016" cy="5251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4223" tIns="52111" rIns="104223" bIns="5211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7ED40B99-6D87-46A3-B52B-F0BF5F8E1FFB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29703" name="Picture 7" descr="PPT用图灰色"/>
          <p:cNvPicPr>
            <a:picLocks noChangeAspect="1" noChangeArrowheads="1"/>
          </p:cNvPicPr>
          <p:nvPr/>
        </p:nvPicPr>
        <p:blipFill>
          <a:blip r:embed="rId3" cstate="print"/>
          <a:srcRect l="16844" t="46463" r="10741"/>
          <a:stretch>
            <a:fillRect/>
          </a:stretch>
        </p:blipFill>
        <p:spPr bwMode="auto">
          <a:xfrm>
            <a:off x="0" y="2247847"/>
            <a:ext cx="10688638" cy="531500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320" y="5777183"/>
            <a:ext cx="7482047" cy="72477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 b="1">
                <a:ea typeface="方正兰亭黑6_GBK" pitchFamily="2" charset="-122"/>
              </a:defRPr>
            </a:lvl1pPr>
          </a:lstStyle>
          <a:p>
            <a:r>
              <a:rPr lang="en-US" altLang="zh-CN"/>
              <a:t>Subtitle-Myriad Pro Bold 28 point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586" y="4544713"/>
            <a:ext cx="9085342" cy="122196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altLang="zh-CN"/>
              <a:t>Title slide with image-Myriad Pro Bold 33 point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59999" y="7111180"/>
            <a:ext cx="1768451" cy="2433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15" tIns="45658" rIns="91315" bIns="45658"/>
          <a:lstStyle/>
          <a:p>
            <a:pPr defTabSz="913761" eaLnBrk="0" hangingPunct="0">
              <a:spcBef>
                <a:spcPct val="7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900" dirty="0">
                <a:ea typeface="Arial Unicode MS" pitchFamily="34" charset="-122"/>
                <a:cs typeface="Arial Unicode MS" pitchFamily="34" charset="-122"/>
              </a:rPr>
              <a:t>© </a:t>
            </a:r>
            <a:r>
              <a:rPr lang="en-US" altLang="zh-CN" sz="900" dirty="0" smtClean="0">
                <a:ea typeface="Arial Unicode MS" pitchFamily="34" charset="-122"/>
                <a:cs typeface="Arial Unicode MS" pitchFamily="34" charset="-122"/>
              </a:rPr>
              <a:t>2012 </a:t>
            </a:r>
            <a:r>
              <a:rPr lang="en-US" altLang="zh-CN" sz="900" dirty="0">
                <a:ea typeface="Arial Unicode MS" pitchFamily="34" charset="-122"/>
                <a:cs typeface="Arial Unicode MS" pitchFamily="34" charset="-122"/>
              </a:rPr>
              <a:t>Mindray Confidential</a:t>
            </a:r>
          </a:p>
        </p:txBody>
      </p:sp>
      <p:pic>
        <p:nvPicPr>
          <p:cNvPr id="29708" name="Picture 12" descr="new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3083" y="6797814"/>
            <a:ext cx="1983707" cy="4639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49262" y="29768"/>
            <a:ext cx="2404944" cy="67260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434" y="29768"/>
            <a:ext cx="7036687" cy="672603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329" y="3205465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116" indent="0">
              <a:buNone/>
              <a:defRPr sz="2100"/>
            </a:lvl2pPr>
            <a:lvl3pPr marL="1042229" indent="0">
              <a:buNone/>
              <a:defRPr sz="1800"/>
            </a:lvl3pPr>
            <a:lvl4pPr marL="1563342" indent="0">
              <a:buNone/>
              <a:defRPr sz="1600"/>
            </a:lvl4pPr>
            <a:lvl5pPr marL="2084458" indent="0">
              <a:buNone/>
              <a:defRPr sz="1600"/>
            </a:lvl5pPr>
            <a:lvl6pPr marL="2605570" indent="0">
              <a:buNone/>
              <a:defRPr sz="1600"/>
            </a:lvl6pPr>
            <a:lvl7pPr marL="3126686" indent="0">
              <a:buNone/>
              <a:defRPr sz="1600"/>
            </a:lvl7pPr>
            <a:lvl8pPr marL="3647800" indent="0">
              <a:buNone/>
              <a:defRPr sz="1600"/>
            </a:lvl8pPr>
            <a:lvl9pPr marL="4168915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432" y="1312995"/>
            <a:ext cx="4720815" cy="54428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3391" y="1312995"/>
            <a:ext cx="4720815" cy="54428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16" indent="0">
              <a:buNone/>
              <a:defRPr sz="2300" b="1"/>
            </a:lvl2pPr>
            <a:lvl3pPr marL="1042229" indent="0">
              <a:buNone/>
              <a:defRPr sz="2100" b="1"/>
            </a:lvl3pPr>
            <a:lvl4pPr marL="1563342" indent="0">
              <a:buNone/>
              <a:defRPr sz="1800" b="1"/>
            </a:lvl4pPr>
            <a:lvl5pPr marL="2084458" indent="0">
              <a:buNone/>
              <a:defRPr sz="1800" b="1"/>
            </a:lvl5pPr>
            <a:lvl6pPr marL="2605570" indent="0">
              <a:buNone/>
              <a:defRPr sz="1800" b="1"/>
            </a:lvl6pPr>
            <a:lvl7pPr marL="3126686" indent="0">
              <a:buNone/>
              <a:defRPr sz="1800" b="1"/>
            </a:lvl7pPr>
            <a:lvl8pPr marL="3647800" indent="0">
              <a:buNone/>
              <a:defRPr sz="1800" b="1"/>
            </a:lvl8pPr>
            <a:lvl9pPr marL="4168915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16" indent="0">
              <a:buNone/>
              <a:defRPr sz="2300" b="1"/>
            </a:lvl2pPr>
            <a:lvl3pPr marL="1042229" indent="0">
              <a:buNone/>
              <a:defRPr sz="2100" b="1"/>
            </a:lvl3pPr>
            <a:lvl4pPr marL="1563342" indent="0">
              <a:buNone/>
              <a:defRPr sz="1800" b="1"/>
            </a:lvl4pPr>
            <a:lvl5pPr marL="2084458" indent="0">
              <a:buNone/>
              <a:defRPr sz="1800" b="1"/>
            </a:lvl5pPr>
            <a:lvl6pPr marL="2605570" indent="0">
              <a:buNone/>
              <a:defRPr sz="1800" b="1"/>
            </a:lvl6pPr>
            <a:lvl7pPr marL="3126686" indent="0">
              <a:buNone/>
              <a:defRPr sz="1800" b="1"/>
            </a:lvl7pPr>
            <a:lvl8pPr marL="3647800" indent="0">
              <a:buNone/>
              <a:defRPr sz="1800" b="1"/>
            </a:lvl8pPr>
            <a:lvl9pPr marL="4168915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960" y="30112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116" indent="0">
              <a:buNone/>
              <a:defRPr sz="1400"/>
            </a:lvl2pPr>
            <a:lvl3pPr marL="1042229" indent="0">
              <a:buNone/>
              <a:defRPr sz="1100"/>
            </a:lvl3pPr>
            <a:lvl4pPr marL="1563342" indent="0">
              <a:buNone/>
              <a:defRPr sz="1000"/>
            </a:lvl4pPr>
            <a:lvl5pPr marL="2084458" indent="0">
              <a:buNone/>
              <a:defRPr sz="1000"/>
            </a:lvl5pPr>
            <a:lvl6pPr marL="2605570" indent="0">
              <a:buNone/>
              <a:defRPr sz="1000"/>
            </a:lvl6pPr>
            <a:lvl7pPr marL="3126686" indent="0">
              <a:buNone/>
              <a:defRPr sz="1000"/>
            </a:lvl7pPr>
            <a:lvl8pPr marL="3647800" indent="0">
              <a:buNone/>
              <a:defRPr sz="1000"/>
            </a:lvl8pPr>
            <a:lvl9pPr marL="416891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116" indent="0">
              <a:buNone/>
              <a:defRPr sz="3200"/>
            </a:lvl2pPr>
            <a:lvl3pPr marL="1042229" indent="0">
              <a:buNone/>
              <a:defRPr sz="2700"/>
            </a:lvl3pPr>
            <a:lvl4pPr marL="1563342" indent="0">
              <a:buNone/>
              <a:defRPr sz="2300"/>
            </a:lvl4pPr>
            <a:lvl5pPr marL="2084458" indent="0">
              <a:buNone/>
              <a:defRPr sz="2300"/>
            </a:lvl5pPr>
            <a:lvl6pPr marL="2605570" indent="0">
              <a:buNone/>
              <a:defRPr sz="2300"/>
            </a:lvl6pPr>
            <a:lvl7pPr marL="3126686" indent="0">
              <a:buNone/>
              <a:defRPr sz="2300"/>
            </a:lvl7pPr>
            <a:lvl8pPr marL="3647800" indent="0">
              <a:buNone/>
              <a:defRPr sz="2300"/>
            </a:lvl8pPr>
            <a:lvl9pPr marL="4168915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116" indent="0">
              <a:buNone/>
              <a:defRPr sz="1400"/>
            </a:lvl2pPr>
            <a:lvl3pPr marL="1042229" indent="0">
              <a:buNone/>
              <a:defRPr sz="1100"/>
            </a:lvl3pPr>
            <a:lvl4pPr marL="1563342" indent="0">
              <a:buNone/>
              <a:defRPr sz="1000"/>
            </a:lvl4pPr>
            <a:lvl5pPr marL="2084458" indent="0">
              <a:buNone/>
              <a:defRPr sz="1000"/>
            </a:lvl5pPr>
            <a:lvl6pPr marL="2605570" indent="0">
              <a:buNone/>
              <a:defRPr sz="1000"/>
            </a:lvl6pPr>
            <a:lvl7pPr marL="3126686" indent="0">
              <a:buNone/>
              <a:defRPr sz="1000"/>
            </a:lvl7pPr>
            <a:lvl8pPr marL="3647800" indent="0">
              <a:buNone/>
              <a:defRPr sz="1000"/>
            </a:lvl8pPr>
            <a:lvl9pPr marL="416891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432" y="29764"/>
            <a:ext cx="9619774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36" tIns="52117" rIns="104236" bIns="521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style-Myriad Pro Bold 26 point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32" y="1312995"/>
            <a:ext cx="9619774" cy="54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36" tIns="52117" rIns="104236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format- Myriad Pro 20-22 point</a:t>
            </a:r>
          </a:p>
          <a:p>
            <a:pPr lvl="1"/>
            <a:r>
              <a:rPr lang="en-US" altLang="zh-CN" smtClean="0"/>
              <a:t>second level- Myriad Pro 18-20 point</a:t>
            </a:r>
          </a:p>
          <a:p>
            <a:pPr lvl="2"/>
            <a:r>
              <a:rPr lang="en-US" altLang="zh-CN" smtClean="0"/>
              <a:t>Third level- Myriad Pro 16-18 point</a:t>
            </a:r>
          </a:p>
          <a:p>
            <a:pPr lvl="3"/>
            <a:r>
              <a:rPr lang="en-US" altLang="zh-CN" smtClean="0"/>
              <a:t>Fourth level- Myriad Pro 14-16 point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883297" y="7032404"/>
            <a:ext cx="1768451" cy="2433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26" tIns="45663" rIns="91326" bIns="45663"/>
          <a:lstStyle/>
          <a:p>
            <a:pPr defTabSz="913874" eaLnBrk="0" hangingPunct="0">
              <a:spcBef>
                <a:spcPct val="7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900" dirty="0">
                <a:ea typeface="Arial Unicode MS" pitchFamily="34" charset="-122"/>
                <a:cs typeface="Arial Unicode MS" pitchFamily="34" charset="-122"/>
              </a:rPr>
              <a:t>© </a:t>
            </a:r>
            <a:r>
              <a:rPr lang="en-US" altLang="zh-CN" sz="900" dirty="0" smtClean="0">
                <a:ea typeface="Arial Unicode MS" pitchFamily="34" charset="-122"/>
                <a:cs typeface="Arial Unicode MS" pitchFamily="34" charset="-122"/>
              </a:rPr>
              <a:t>2012 </a:t>
            </a:r>
            <a:r>
              <a:rPr lang="en-US" altLang="zh-CN" sz="900" dirty="0">
                <a:ea typeface="Arial Unicode MS" pitchFamily="34" charset="-122"/>
                <a:cs typeface="Arial Unicode MS" pitchFamily="34" charset="-122"/>
              </a:rPr>
              <a:t>Mindray Confidential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306188" y="6985135"/>
            <a:ext cx="660617" cy="339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26" tIns="45663" rIns="91326" bIns="45663"/>
          <a:lstStyle/>
          <a:p>
            <a:pPr defTabSz="913874" eaLnBrk="0" hangingPunct="0">
              <a:spcBef>
                <a:spcPct val="7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dirty="0">
                <a:ea typeface="Arial Unicode MS" pitchFamily="34" charset="-122"/>
                <a:cs typeface="Arial Unicode MS" pitchFamily="34" charset="-122"/>
              </a:rPr>
              <a:t> </a:t>
            </a:r>
            <a:fld id="{E5AD5E1A-7C58-4247-B13B-8E55F3B74D96}" type="slidenum">
              <a:rPr lang="en-US" altLang="zh-CN" sz="1100">
                <a:ea typeface="Arial Unicode MS" pitchFamily="34" charset="-122"/>
                <a:cs typeface="Arial Unicode MS" pitchFamily="34" charset="-122"/>
              </a:rPr>
              <a:pPr defTabSz="913874" eaLnBrk="0" hangingPunct="0">
                <a:spcBef>
                  <a:spcPct val="70000"/>
                </a:spcBef>
                <a:buClr>
                  <a:srgbClr val="990000"/>
                </a:buClr>
                <a:buFont typeface="Wingdings" pitchFamily="2" charset="2"/>
                <a:buNone/>
              </a:pPr>
              <a:t>‹#›</a:t>
            </a:fld>
            <a:endParaRPr lang="en-US" altLang="zh-CN" sz="1100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282061" y="6957122"/>
            <a:ext cx="10072557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28683" name="Picture 11" descr="new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55034" y="7021898"/>
            <a:ext cx="1425152" cy="334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ransition advClick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Myriad Pro" pitchFamily="34" charset="0"/>
          <a:ea typeface="方正兰亭黑6_GBK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Myriad Pro" pitchFamily="34" charset="0"/>
          <a:ea typeface="方正兰亭黑6_GBK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Myriad Pro" pitchFamily="34" charset="0"/>
          <a:ea typeface="方正兰亭黑6_GBK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Myriad Pro" pitchFamily="34" charset="0"/>
          <a:ea typeface="方正兰亭黑6_GBK" pitchFamily="2" charset="-122"/>
        </a:defRPr>
      </a:lvl5pPr>
      <a:lvl6pPr marL="521180"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Myriad Pro" pitchFamily="34" charset="0"/>
          <a:ea typeface="方正兰亭黑6_GBK" pitchFamily="2" charset="-122"/>
        </a:defRPr>
      </a:lvl6pPr>
      <a:lvl7pPr marL="1042358"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Myriad Pro" pitchFamily="34" charset="0"/>
          <a:ea typeface="方正兰亭黑6_GBK" pitchFamily="2" charset="-122"/>
        </a:defRPr>
      </a:lvl7pPr>
      <a:lvl8pPr marL="1563535"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Myriad Pro" pitchFamily="34" charset="0"/>
          <a:ea typeface="方正兰亭黑6_GBK" pitchFamily="2" charset="-122"/>
        </a:defRPr>
      </a:lvl8pPr>
      <a:lvl9pPr marL="2084715" algn="l" rtl="0" fontAlgn="base">
        <a:spcBef>
          <a:spcPct val="0"/>
        </a:spcBef>
        <a:spcAft>
          <a:spcPct val="0"/>
        </a:spcAft>
        <a:defRPr sz="3000" b="1">
          <a:solidFill>
            <a:srgbClr val="C7000B"/>
          </a:solidFill>
          <a:latin typeface="Myriad Pro" pitchFamily="34" charset="0"/>
          <a:ea typeface="方正兰亭黑6_GBK" pitchFamily="2" charset="-122"/>
        </a:defRPr>
      </a:lvl9pPr>
    </p:titleStyle>
    <p:bodyStyle>
      <a:lvl1pPr marL="390881" indent="-390881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C7000B"/>
        </a:buClr>
        <a:buFont typeface="Wingdings" pitchFamily="2" charset="2"/>
        <a:buChar char="l"/>
        <a:defRPr sz="2300">
          <a:solidFill>
            <a:srgbClr val="4D4D4D"/>
          </a:solidFill>
          <a:latin typeface="+mn-lt"/>
          <a:ea typeface="+mn-ea"/>
          <a:cs typeface="+mn-cs"/>
        </a:defRPr>
      </a:lvl1pPr>
      <a:lvl2pPr marL="846916" indent="-325738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C7000B"/>
        </a:buClr>
        <a:buFont typeface="Wingdings" pitchFamily="2" charset="2"/>
        <a:buChar char="l"/>
        <a:defRPr>
          <a:solidFill>
            <a:srgbClr val="4D4D4D"/>
          </a:solidFill>
          <a:latin typeface="+mn-lt"/>
          <a:ea typeface="+mn-ea"/>
        </a:defRPr>
      </a:lvl2pPr>
      <a:lvl3pPr marL="1302948" indent="-260588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C7000B"/>
        </a:buClr>
        <a:buFont typeface="Wingdings" pitchFamily="2" charset="2"/>
        <a:buChar char="l"/>
        <a:defRPr sz="1800">
          <a:solidFill>
            <a:srgbClr val="4D4D4D"/>
          </a:solidFill>
          <a:latin typeface="+mn-lt"/>
          <a:ea typeface="+mn-ea"/>
        </a:defRPr>
      </a:lvl3pPr>
      <a:lvl4pPr marL="1824126" indent="-260588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C7000B"/>
        </a:buClr>
        <a:buFont typeface="Wingdings" pitchFamily="2" charset="2"/>
        <a:buChar char="l"/>
        <a:defRPr sz="1600">
          <a:solidFill>
            <a:srgbClr val="4D4D4D"/>
          </a:solidFill>
          <a:latin typeface="+mn-lt"/>
          <a:ea typeface="+mn-ea"/>
        </a:defRPr>
      </a:lvl4pPr>
      <a:lvl5pPr marL="2345304" indent="-26058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  <a:ea typeface="宋体" charset="-122"/>
        </a:defRPr>
      </a:lvl5pPr>
      <a:lvl6pPr marL="2866483" indent="-26058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  <a:ea typeface="宋体" charset="-122"/>
        </a:defRPr>
      </a:lvl6pPr>
      <a:lvl7pPr marL="3387663" indent="-26058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  <a:ea typeface="宋体" charset="-122"/>
        </a:defRPr>
      </a:lvl7pPr>
      <a:lvl8pPr marL="3908840" indent="-26058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  <a:ea typeface="宋体" charset="-122"/>
        </a:defRPr>
      </a:lvl8pPr>
      <a:lvl9pPr marL="4430020" indent="-26058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  <a:ea typeface="宋体" charset="-122"/>
        </a:defRPr>
      </a:lvl9pPr>
    </p:bodyStyle>
    <p:otherStyle>
      <a:defPPr>
        <a:defRPr lang="zh-CN"/>
      </a:defPPr>
      <a:lvl1pPr marL="0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0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58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35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15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93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3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251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31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23528" y="4818853"/>
            <a:ext cx="8844224" cy="1736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4000" dirty="0" err="1" smtClean="0">
                <a:latin typeface="Arial" pitchFamily="34" charset="0"/>
                <a:ea typeface="宋体" pitchFamily="2" charset="-122"/>
                <a:cs typeface="Arial" pitchFamily="34" charset="0"/>
              </a:rPr>
              <a:t>BeneHeart</a:t>
            </a:r>
            <a:r>
              <a:rPr lang="en-US" altLang="zh-CN" sz="4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D1                 </a:t>
            </a:r>
            <a:br>
              <a:rPr lang="en-US" altLang="zh-CN" sz="4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</a:br>
            <a:r>
              <a:rPr lang="zh-CN" altLang="en-US" sz="29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除颤监护仪 （</a:t>
            </a:r>
            <a:r>
              <a:rPr lang="en-US" altLang="zh-CN" sz="29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AED</a:t>
            </a:r>
            <a:r>
              <a:rPr lang="zh-CN" altLang="en-US" sz="29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r>
              <a:rPr lang="en-US" altLang="zh-CN" sz="29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endParaRPr lang="en-US" altLang="zh-CN" sz="29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Rectangle 4098"/>
          <p:cNvSpPr txBox="1">
            <a:spLocks noChangeArrowheads="1"/>
          </p:cNvSpPr>
          <p:nvPr/>
        </p:nvSpPr>
        <p:spPr>
          <a:xfrm>
            <a:off x="1347788" y="1849443"/>
            <a:ext cx="3078162" cy="549275"/>
          </a:xfrm>
          <a:prstGeom prst="rect">
            <a:avLst/>
          </a:prstGeom>
        </p:spPr>
        <p:txBody>
          <a:bodyPr lIns="91394" tIns="45698" rIns="91394" bIns="45698"/>
          <a:lstStyle/>
          <a:p>
            <a:pPr>
              <a:defRPr/>
            </a:pPr>
            <a:endParaRPr lang="en-US" altLang="zh-CN" sz="1600" b="0" kern="0" dirty="0">
              <a:latin typeface="+mj-lt"/>
              <a:ea typeface="华文新魏"/>
              <a:cs typeface="华文新魏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33237" y="1170496"/>
            <a:ext cx="5617050" cy="5298981"/>
          </a:xfrm>
        </p:spPr>
        <p:txBody>
          <a:bodyPr wrap="square">
            <a:spAutoFit/>
          </a:bodyPr>
          <a:lstStyle/>
          <a:p>
            <a:pPr eaLnBrk="0" hangingPunct="0">
              <a:spcBef>
                <a:spcPct val="70000"/>
              </a:spcBef>
              <a:buClr>
                <a:srgbClr val="990000"/>
              </a:buClr>
              <a:buNone/>
            </a:pPr>
            <a:r>
              <a:rPr lang="zh-CN" altLang="en-US" sz="2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锂电池</a:t>
            </a:r>
            <a:endParaRPr lang="en-US" altLang="zh-CN" sz="21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可支持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300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次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200J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放电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, 200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次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 360J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放电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12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小时监护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None/>
            </a:pP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None/>
            </a:pPr>
            <a:r>
              <a:rPr lang="en-US" altLang="zh-CN" sz="2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USB </a:t>
            </a:r>
            <a:r>
              <a:rPr lang="zh-CN" altLang="en-US" sz="2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接口</a:t>
            </a:r>
            <a:endParaRPr lang="en-US" altLang="zh-CN" sz="21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lvl="0"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USB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支持数据输出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lvl="0"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PC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软件支持数据浏览和回顾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每个患者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1000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个数据</a:t>
            </a:r>
            <a:endParaRPr lang="zh-CN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None/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100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个患者</a:t>
            </a:r>
            <a:endParaRPr lang="zh-CN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None/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8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小时连续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ECG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波形</a:t>
            </a:r>
            <a:endParaRPr lang="zh-CN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None/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180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分钟录音，每个患者最多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60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分钟</a:t>
            </a:r>
            <a:endParaRPr lang="zh-CN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特点和优势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6" name="图片 5" descr="Img4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985" y="1195240"/>
            <a:ext cx="3350005" cy="2235764"/>
          </a:xfrm>
          <a:prstGeom prst="rect">
            <a:avLst/>
          </a:prstGeom>
        </p:spPr>
      </p:pic>
      <p:pic>
        <p:nvPicPr>
          <p:cNvPr id="9" name="图片 8" descr="Img4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84" y="4284023"/>
            <a:ext cx="3350004" cy="22357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95319" y="1983179"/>
            <a:ext cx="5058888" cy="2902745"/>
          </a:xfrm>
        </p:spPr>
        <p:txBody>
          <a:bodyPr/>
          <a:lstStyle/>
          <a:p>
            <a:pPr eaLnBrk="0" hangingPunct="0">
              <a:spcBef>
                <a:spcPct val="70000"/>
              </a:spcBef>
              <a:buClr>
                <a:srgbClr val="990000"/>
              </a:buClr>
              <a:buNone/>
            </a:pPr>
            <a:r>
              <a:rPr lang="zh-CN" altLang="en-US" sz="2100" b="1" kern="12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便携包</a:t>
            </a:r>
            <a:endParaRPr lang="en-US" altLang="zh-CN" sz="2100" b="1" kern="120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None/>
            </a:pP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将</a:t>
            </a:r>
            <a:r>
              <a:rPr lang="en-US" altLang="zh-CN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D1</a:t>
            </a: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和下述附件紧凑安置在一起</a:t>
            </a:r>
            <a:endParaRPr lang="en-US" altLang="zh-CN" sz="18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一块备用电池</a:t>
            </a:r>
            <a:endParaRPr lang="en-US" altLang="zh-CN" sz="18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en-US" altLang="zh-CN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ECG</a:t>
            </a: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导联线</a:t>
            </a:r>
            <a:endParaRPr lang="en-US" altLang="zh-CN" sz="18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剪刀和剃刀等急救小工具包</a:t>
            </a:r>
            <a:endParaRPr lang="en-US" altLang="zh-CN" sz="18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>
              <a:buNone/>
            </a:pPr>
            <a:endParaRPr lang="zh-CN" altLang="en-US" dirty="0"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特点和优势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7" name="图片 6" descr="Img417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30574" y="4180115"/>
            <a:ext cx="3194463" cy="2340882"/>
          </a:xfrm>
          <a:prstGeom prst="rect">
            <a:avLst/>
          </a:prstGeom>
        </p:spPr>
      </p:pic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0574" y="1456282"/>
            <a:ext cx="3194463" cy="226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0"/>
          <p:cNvSpPr txBox="1">
            <a:spLocks/>
          </p:cNvSpPr>
          <p:nvPr/>
        </p:nvSpPr>
        <p:spPr bwMode="auto">
          <a:xfrm>
            <a:off x="534432" y="29764"/>
            <a:ext cx="9619774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36" tIns="52117" rIns="104236" bIns="52117" numCol="1" anchor="ctr" anchorCtr="0" compatLnSpc="1">
            <a:prstTxWarp prst="textNoShape">
              <a:avLst/>
            </a:prstTxWarp>
          </a:bodyPr>
          <a:lstStyle/>
          <a:p>
            <a:pPr algn="l" defTabSz="914286" eaLnBrk="1" hangingPunct="1">
              <a:spcBef>
                <a:spcPct val="0"/>
              </a:spcBef>
              <a:buClrTx/>
              <a:buNone/>
              <a:defRPr/>
            </a:pPr>
            <a:r>
              <a:rPr lang="zh-CN" altLang="en-US" sz="3000" kern="0" dirty="0" smtClean="0">
                <a:solidFill>
                  <a:srgbClr val="C7000B"/>
                </a:solidFill>
                <a:latin typeface="Calibri" pitchFamily="34" charset="0"/>
                <a:ea typeface="+mj-ea"/>
                <a:cs typeface="+mj-cs"/>
              </a:rPr>
              <a:t>特点及优势</a:t>
            </a:r>
            <a:endParaRPr lang="zh-CN" altLang="en-US" sz="3000" kern="0" dirty="0">
              <a:solidFill>
                <a:srgbClr val="C7000B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1304" y="1290239"/>
            <a:ext cx="4334493" cy="178201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l">
              <a:buNone/>
            </a:pPr>
            <a:r>
              <a:rPr lang="zh-CN" altLang="en-US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清晰的语音及屏幕操作指示</a:t>
            </a:r>
            <a:endParaRPr lang="en-US" altLang="zh-CN" b="0" dirty="0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7-</a:t>
            </a:r>
            <a:r>
              <a:rPr lang="zh-CN" alt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寸</a:t>
            </a:r>
            <a:r>
              <a:rPr lang="en-US" altLang="zh-CN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 TFT </a:t>
            </a:r>
            <a:r>
              <a:rPr lang="zh-CN" alt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显示器</a:t>
            </a:r>
            <a:endParaRPr lang="en-US" altLang="zh-CN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彩色动画操作指引</a:t>
            </a:r>
            <a:endParaRPr lang="en-US" altLang="zh-CN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自动调节音量和屏幕亮度</a:t>
            </a:r>
            <a:endParaRPr lang="en-US" altLang="zh-CN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4" name="图片 23" descr="CPR_英文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9335" y="4322532"/>
            <a:ext cx="3774871" cy="2532972"/>
          </a:xfrm>
          <a:prstGeom prst="rect">
            <a:avLst/>
          </a:prstGeom>
        </p:spPr>
      </p:pic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4114" y="1242740"/>
            <a:ext cx="3800093" cy="291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0"/>
          <p:cNvSpPr txBox="1">
            <a:spLocks/>
          </p:cNvSpPr>
          <p:nvPr/>
        </p:nvSpPr>
        <p:spPr bwMode="auto">
          <a:xfrm>
            <a:off x="534432" y="29764"/>
            <a:ext cx="9619774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36" tIns="52117" rIns="104236" bIns="52117" numCol="1" anchor="ctr" anchorCtr="0" compatLnSpc="1">
            <a:prstTxWarp prst="textNoShape">
              <a:avLst/>
            </a:prstTxWarp>
          </a:bodyPr>
          <a:lstStyle/>
          <a:p>
            <a:pPr algn="l" defTabSz="914286" eaLnBrk="1" hangingPunct="1">
              <a:spcBef>
                <a:spcPct val="0"/>
              </a:spcBef>
              <a:buClrTx/>
              <a:buNone/>
              <a:defRPr/>
            </a:pPr>
            <a:r>
              <a:rPr lang="zh-CN" altLang="en-US" sz="3000" kern="0" dirty="0" smtClean="0">
                <a:solidFill>
                  <a:srgbClr val="C7000B"/>
                </a:solidFill>
                <a:latin typeface="Calibri" pitchFamily="34" charset="0"/>
                <a:ea typeface="+mj-ea"/>
                <a:cs typeface="+mj-cs"/>
              </a:rPr>
              <a:t>特点及优势</a:t>
            </a:r>
            <a:endParaRPr lang="zh-CN" altLang="en-US" sz="3000" kern="0" dirty="0">
              <a:solidFill>
                <a:srgbClr val="C7000B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7520" y="1389405"/>
            <a:ext cx="3443841" cy="1957449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一次性电池（二氧化锰锂）</a:t>
            </a:r>
            <a:r>
              <a:rPr lang="en-US" altLang="zh-CN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强大的容量</a:t>
            </a:r>
            <a:endParaRPr lang="en-US" altLang="zh-CN" b="0" dirty="0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   (</a:t>
            </a:r>
            <a:r>
              <a:rPr lang="zh-CN" altLang="en-US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支持</a:t>
            </a:r>
            <a:r>
              <a:rPr lang="en-US" altLang="zh-CN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 300</a:t>
            </a:r>
            <a:r>
              <a:rPr lang="zh-CN" altLang="en-US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次</a:t>
            </a:r>
            <a:r>
              <a:rPr lang="en-US" altLang="zh-CN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200J</a:t>
            </a:r>
            <a:r>
              <a:rPr lang="zh-CN" altLang="en-US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放电或</a:t>
            </a:r>
            <a:r>
              <a:rPr lang="en-US" altLang="zh-CN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 200</a:t>
            </a:r>
            <a:r>
              <a:rPr lang="zh-CN" altLang="en-US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次</a:t>
            </a:r>
            <a:r>
              <a:rPr lang="en-US" altLang="zh-CN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360J</a:t>
            </a:r>
            <a:r>
              <a:rPr lang="zh-CN" altLang="en-US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放电</a:t>
            </a:r>
            <a:r>
              <a:rPr lang="en-US" altLang="zh-CN" sz="1400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 12 </a:t>
            </a:r>
            <a:r>
              <a:rPr lang="zh-CN" altLang="en-US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小时持续监测</a:t>
            </a:r>
            <a:endParaRPr lang="en-US" altLang="zh-CN" b="0" dirty="0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 5</a:t>
            </a:r>
            <a:r>
              <a:rPr lang="zh-CN" altLang="en-US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年更换</a:t>
            </a:r>
            <a:endParaRPr lang="zh-CN" altLang="en-US" b="0" dirty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6" name="图片 5" descr="Img419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49897" y="1432739"/>
            <a:ext cx="3304309" cy="2517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140" y="4314829"/>
            <a:ext cx="2863711" cy="1311084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zh-CN" altLang="en-US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上墙橱柜</a:t>
            </a:r>
            <a:endParaRPr lang="en-US" altLang="zh-CN" dirty="0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带报警灯</a:t>
            </a:r>
            <a:endParaRPr lang="en-US" altLang="zh-CN" b="0" dirty="0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b="0" dirty="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t>带锁</a:t>
            </a:r>
            <a:endParaRPr lang="zh-CN" altLang="en-US" b="0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" name="图片 7" descr="AED公共场合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29981" y="4314829"/>
            <a:ext cx="3324225" cy="2466975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0008" y="1092530"/>
            <a:ext cx="5498283" cy="2351313"/>
          </a:xfrm>
        </p:spPr>
        <p:txBody>
          <a:bodyPr/>
          <a:lstStyle/>
          <a:p>
            <a:pPr eaLnBrk="0" hangingPunct="0">
              <a:spcBef>
                <a:spcPct val="70000"/>
              </a:spcBef>
              <a:buClr>
                <a:srgbClr val="990000"/>
              </a:buClr>
              <a:buNone/>
            </a:pPr>
            <a:r>
              <a:rPr lang="en-US" altLang="zh-CN" sz="2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AED Alert: </a:t>
            </a:r>
            <a:r>
              <a:rPr lang="zh-CN" alt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跟踪系统，节省服务及维修费用</a:t>
            </a:r>
            <a:r>
              <a:rPr lang="en-US" altLang="zh-CN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  <a:cs typeface="Arial" pitchFamily="34" charset="0"/>
              </a:rPr>
              <a:t> </a:t>
            </a:r>
            <a:endParaRPr lang="en-US" altLang="zh-CN" sz="18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buClr>
                <a:srgbClr val="990000"/>
              </a:buClr>
              <a:buNone/>
            </a:pPr>
            <a:endParaRPr lang="en-US" altLang="zh-CN" sz="1800" kern="1200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跟踪每台设备每天的状态</a:t>
            </a:r>
            <a:endParaRPr lang="en-US" altLang="zh-CN" sz="18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查看并整理测试报告</a:t>
            </a:r>
            <a:endParaRPr lang="en-US" altLang="zh-CN" sz="18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显示每台设备的位置</a:t>
            </a:r>
            <a:endParaRPr lang="en-US" altLang="zh-CN" sz="18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lvl="0">
              <a:buClrTx/>
              <a:buFont typeface="Arial" pitchFamily="34" charset="0"/>
              <a:buChar char="•"/>
              <a:defRPr/>
            </a:pP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远程升级 </a:t>
            </a:r>
            <a:r>
              <a:rPr lang="en-US" altLang="zh-CN" sz="1800" dirty="0" err="1" smtClean="0">
                <a:latin typeface="Calibri" pitchFamily="34" charset="0"/>
                <a:ea typeface="宋体" pitchFamily="2" charset="-122"/>
                <a:cs typeface="Arial" pitchFamily="34" charset="0"/>
              </a:rPr>
              <a:t>BeneHeart</a:t>
            </a:r>
            <a:r>
              <a:rPr lang="en-US" altLang="zh-CN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 D1</a:t>
            </a:r>
          </a:p>
          <a:p>
            <a:pPr lvl="0">
              <a:buClrTx/>
              <a:buFont typeface="Arial" pitchFamily="34" charset="0"/>
              <a:buChar char="•"/>
              <a:defRPr/>
            </a:pP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通过 </a:t>
            </a:r>
            <a:r>
              <a:rPr lang="en-US" altLang="zh-CN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Email </a:t>
            </a:r>
            <a:r>
              <a:rPr lang="zh-CN" altLang="en-US" sz="18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将技术问题自动转发给维护人员</a:t>
            </a:r>
            <a:endParaRPr lang="zh-CN" altLang="en-US" sz="1800" kern="1200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9" name="图片 8" descr="108223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6830" y="1205525"/>
            <a:ext cx="2987377" cy="2987376"/>
          </a:xfrm>
          <a:prstGeom prst="rect">
            <a:avLst/>
          </a:prstGeom>
        </p:spPr>
      </p:pic>
      <p:sp>
        <p:nvSpPr>
          <p:cNvPr id="8" name="标题 10"/>
          <p:cNvSpPr txBox="1">
            <a:spLocks/>
          </p:cNvSpPr>
          <p:nvPr/>
        </p:nvSpPr>
        <p:spPr bwMode="auto">
          <a:xfrm>
            <a:off x="534432" y="29764"/>
            <a:ext cx="9619774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36" tIns="52117" rIns="104236" bIns="52117" numCol="1" anchor="ctr" anchorCtr="0" compatLnSpc="1">
            <a:prstTxWarp prst="textNoShape">
              <a:avLst/>
            </a:prstTxWarp>
          </a:bodyPr>
          <a:lstStyle/>
          <a:p>
            <a:pPr algn="l" defTabSz="914286" eaLnBrk="1" hangingPunct="1">
              <a:spcBef>
                <a:spcPct val="0"/>
              </a:spcBef>
              <a:buClrTx/>
              <a:buNone/>
              <a:defRPr/>
            </a:pPr>
            <a:r>
              <a:rPr lang="zh-CN" altLang="en-US" sz="3000" kern="0" dirty="0" smtClean="0">
                <a:solidFill>
                  <a:srgbClr val="C7000B"/>
                </a:solidFill>
                <a:latin typeface="Calibri" pitchFamily="34" charset="0"/>
                <a:ea typeface="+mj-ea"/>
                <a:cs typeface="+mj-cs"/>
              </a:rPr>
              <a:t>特点及优势</a:t>
            </a:r>
            <a:endParaRPr lang="zh-CN" altLang="en-US" sz="3000" kern="0" dirty="0">
              <a:solidFill>
                <a:srgbClr val="C7000B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3" name="图片 12" descr="升级（英文）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H="1" flipV="1">
            <a:off x="705930" y="3781433"/>
            <a:ext cx="3723456" cy="202138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 descr="设备管理（英文）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16996" y="4133527"/>
            <a:ext cx="3955818" cy="207689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图片 13" descr="每天自检（英文）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71040" y="4576171"/>
            <a:ext cx="4036517" cy="211926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654882" y="1796204"/>
            <a:ext cx="5892030" cy="412925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zh-CN" altLang="en-US"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304" y="1887489"/>
            <a:ext cx="2104296" cy="47463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>
              <a:buNone/>
            </a:pPr>
            <a:r>
              <a:rPr lang="zh-CN" altLang="en-US" sz="2400" dirty="0" smtClean="0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专业型</a:t>
            </a:r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AED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268" y="3247126"/>
            <a:ext cx="1966588" cy="85320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marL="208213" indent="-208213" algn="l"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急诊科</a:t>
            </a:r>
            <a:endParaRPr lang="en-US" altLang="zh-CN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208213" indent="-208213" algn="l"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普通病房</a:t>
            </a:r>
            <a:endParaRPr lang="en-US" altLang="zh-CN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68293" y="2752604"/>
            <a:ext cx="1390421" cy="459249"/>
          </a:xfrm>
          <a:prstGeom prst="rect">
            <a:avLst/>
          </a:prstGeom>
        </p:spPr>
        <p:txBody>
          <a:bodyPr wrap="none" lIns="104287" tIns="52144" rIns="104287" bIns="52144">
            <a:spAutoFit/>
          </a:bodyPr>
          <a:lstStyle/>
          <a:p>
            <a:pPr>
              <a:buNone/>
            </a:pPr>
            <a:r>
              <a:rPr lang="zh-CN" altLang="en-US" sz="2300" dirty="0" smtClean="0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院内市场</a:t>
            </a:r>
            <a:endParaRPr lang="en-US" altLang="zh-CN" sz="2300" dirty="0" smtClean="0">
              <a:solidFill>
                <a:srgbClr val="C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63180" y="1814479"/>
            <a:ext cx="5892030" cy="4129259"/>
          </a:xfrm>
          <a:prstGeom prst="ellipse">
            <a:avLst/>
          </a:prstGeom>
          <a:solidFill>
            <a:srgbClr val="C0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zh-CN" altLang="en-US"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741" y="1902328"/>
            <a:ext cx="2104296" cy="47463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buNone/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基本型 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AED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7683" y="3235251"/>
            <a:ext cx="2611729" cy="226589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zh-CN"/>
            </a:defPPr>
            <a:lvl1pPr marL="182563" indent="-182563">
              <a:buClr>
                <a:srgbClr val="C00000"/>
              </a:buClr>
              <a:buFont typeface="Arial" pitchFamily="34" charset="0"/>
              <a:buChar char="•"/>
            </a:lvl1pPr>
          </a:lstStyle>
          <a:p>
            <a:pPr algn="l"/>
            <a:r>
              <a:rPr lang="zh-CN" altLang="en-US" dirty="0">
                <a:latin typeface="Arial" pitchFamily="34" charset="0"/>
                <a:ea typeface="宋体" pitchFamily="2" charset="-122"/>
                <a:cs typeface="Arial" pitchFamily="34" charset="0"/>
              </a:rPr>
              <a:t>机场，地铁站</a:t>
            </a:r>
            <a:endParaRPr lang="en-US" altLang="zh-CN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/>
            <a:r>
              <a:rPr lang="zh-CN" altLang="en-US" dirty="0">
                <a:latin typeface="Arial" pitchFamily="34" charset="0"/>
                <a:ea typeface="宋体" pitchFamily="2" charset="-122"/>
                <a:cs typeface="Arial" pitchFamily="34" charset="0"/>
              </a:rPr>
              <a:t>办公大楼，购物中心</a:t>
            </a:r>
            <a:endParaRPr lang="en-US" altLang="zh-CN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/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旅游景点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, </a:t>
            </a:r>
            <a:r>
              <a:rPr lang="zh-CN" altLang="en-US" dirty="0">
                <a:latin typeface="Arial" pitchFamily="34" charset="0"/>
                <a:ea typeface="宋体" pitchFamily="2" charset="-122"/>
                <a:cs typeface="Arial" pitchFamily="34" charset="0"/>
              </a:rPr>
              <a:t>健身中心</a:t>
            </a:r>
            <a:endParaRPr lang="en-US" altLang="zh-CN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/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医院大堂</a:t>
            </a:r>
            <a:endParaRPr lang="en-US" altLang="zh-CN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/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学校、小区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81358" y="2704922"/>
            <a:ext cx="1478586" cy="459249"/>
          </a:xfrm>
          <a:prstGeom prst="rect">
            <a:avLst/>
          </a:prstGeom>
        </p:spPr>
        <p:txBody>
          <a:bodyPr wrap="none" lIns="104287" tIns="52144" rIns="104287" bIns="52144">
            <a:spAutoFit/>
          </a:bodyPr>
          <a:lstStyle/>
          <a:p>
            <a:pPr>
              <a:buNone/>
            </a:pPr>
            <a:r>
              <a:rPr lang="zh-CN" altLang="en-US" sz="2300" dirty="0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公共区域</a:t>
            </a:r>
            <a:r>
              <a:rPr lang="en-US" altLang="zh-CN" sz="2300" dirty="0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8429" y="3280539"/>
            <a:ext cx="1515093" cy="179500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zh-CN"/>
            </a:defPPr>
            <a:lvl1pPr marL="182563" indent="-182563">
              <a:buClr>
                <a:srgbClr val="C00000"/>
              </a:buClr>
              <a:buFont typeface="Arial" pitchFamily="34" charset="0"/>
              <a:buChar char="•"/>
            </a:lvl1pPr>
          </a:lstStyle>
          <a:p>
            <a:pPr algn="l"/>
            <a:r>
              <a:rPr lang="zh-CN" altLang="en-US" dirty="0">
                <a:latin typeface="Arial" pitchFamily="34" charset="0"/>
                <a:ea typeface="宋体" pitchFamily="2" charset="-122"/>
                <a:cs typeface="Arial" pitchFamily="34" charset="0"/>
              </a:rPr>
              <a:t>急救中心</a:t>
            </a:r>
            <a:endParaRPr lang="en-US" altLang="zh-CN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/>
            <a:r>
              <a:rPr lang="zh-CN" altLang="en-US" dirty="0">
                <a:latin typeface="Arial" pitchFamily="34" charset="0"/>
                <a:ea typeface="宋体" pitchFamily="2" charset="-122"/>
                <a:cs typeface="Arial" pitchFamily="34" charset="0"/>
              </a:rPr>
              <a:t>社康中心</a:t>
            </a:r>
            <a:endParaRPr lang="en-US" altLang="zh-CN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/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诊所</a:t>
            </a:r>
            <a:endParaRPr lang="en-US" altLang="zh-CN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/>
            <a:r>
              <a:rPr lang="zh-CN" altLang="en-US" dirty="0">
                <a:latin typeface="Arial" pitchFamily="34" charset="0"/>
                <a:ea typeface="宋体" pitchFamily="2" charset="-122"/>
                <a:cs typeface="Arial" pitchFamily="34" charset="0"/>
              </a:rPr>
              <a:t>养老院</a:t>
            </a:r>
          </a:p>
        </p:txBody>
      </p:sp>
      <p:sp>
        <p:nvSpPr>
          <p:cNvPr id="11" name="矩形 10"/>
          <p:cNvSpPr/>
          <p:nvPr/>
        </p:nvSpPr>
        <p:spPr>
          <a:xfrm>
            <a:off x="4553058" y="2752604"/>
            <a:ext cx="1390421" cy="459249"/>
          </a:xfrm>
          <a:prstGeom prst="rect">
            <a:avLst/>
          </a:prstGeom>
        </p:spPr>
        <p:txBody>
          <a:bodyPr wrap="none" lIns="104287" tIns="52144" rIns="104287" bIns="52144">
            <a:spAutoFit/>
          </a:bodyPr>
          <a:lstStyle/>
          <a:p>
            <a:pPr>
              <a:buNone/>
            </a:pPr>
            <a:r>
              <a:rPr lang="zh-CN" altLang="en-US" sz="2300" dirty="0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院前市场</a:t>
            </a:r>
            <a:endParaRPr lang="en-US" altLang="zh-CN" sz="2300" dirty="0">
              <a:solidFill>
                <a:srgbClr val="C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180" y="417605"/>
            <a:ext cx="6121410" cy="566864"/>
          </a:xfrm>
          <a:prstGeom prst="rect">
            <a:avLst/>
          </a:prstGeom>
          <a:noFill/>
        </p:spPr>
        <p:txBody>
          <a:bodyPr wrap="square" lIns="104185" tIns="52091" rIns="104185" bIns="52091" rtlCol="0">
            <a:spAutoFit/>
          </a:bodyPr>
          <a:lstStyle/>
          <a:p>
            <a:pPr algn="l" eaLnBrk="0" hangingPunct="0">
              <a:spcBef>
                <a:spcPct val="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zh-CN" altLang="en-US" sz="3000" dirty="0" smtClean="0">
                <a:solidFill>
                  <a:srgbClr val="C7000B"/>
                </a:solidFill>
                <a:latin typeface="Calibri" pitchFamily="34" charset="0"/>
                <a:ea typeface="+mj-ea"/>
                <a:cs typeface="+mj-cs"/>
              </a:rPr>
              <a:t>应用领域</a:t>
            </a:r>
            <a:r>
              <a:rPr lang="zh-CN" altLang="en-US" sz="3000" dirty="0" smtClean="0">
                <a:solidFill>
                  <a:srgbClr val="C7000B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altLang="zh-CN" sz="3000" dirty="0" smtClean="0">
                <a:solidFill>
                  <a:srgbClr val="C7000B"/>
                </a:solidFill>
                <a:latin typeface="Calibri" pitchFamily="34" charset="0"/>
                <a:ea typeface="+mj-ea"/>
                <a:cs typeface="+mj-c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325926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标准_卧_带电极片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7007" y="1212588"/>
            <a:ext cx="6524624" cy="4733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113" y="1137069"/>
            <a:ext cx="1662216" cy="369287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手柄</a:t>
            </a:r>
            <a:endParaRPr lang="en-US" altLang="zh-CN" b="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5802" y="1101444"/>
            <a:ext cx="1662216" cy="369287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电源开关</a:t>
            </a:r>
            <a:endParaRPr lang="en-US" altLang="zh-CN" b="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9714" y="6081125"/>
            <a:ext cx="1662216" cy="369287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放电按钮</a:t>
            </a:r>
            <a:endParaRPr lang="en-US" altLang="zh-CN" b="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8245" y="5991646"/>
            <a:ext cx="2757038" cy="709381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设置控键</a:t>
            </a:r>
            <a:endParaRPr lang="en-US" altLang="zh-CN" b="0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buNone/>
            </a:pP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(</a:t>
            </a:r>
            <a:r>
              <a:rPr lang="zh-CN" altLang="en-US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专业型</a:t>
            </a: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D1 </a:t>
            </a:r>
            <a:r>
              <a:rPr lang="zh-CN" altLang="en-US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5</a:t>
            </a:r>
            <a:r>
              <a:rPr lang="zh-CN" altLang="en-US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个键</a:t>
            </a: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, </a:t>
            </a:r>
            <a:r>
              <a:rPr lang="zh-CN" altLang="en-US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基本型</a:t>
            </a: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D1</a:t>
            </a:r>
            <a:r>
              <a:rPr lang="zh-CN" altLang="en-US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3</a:t>
            </a:r>
            <a:r>
              <a:rPr lang="zh-CN" altLang="en-US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个键</a:t>
            </a: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)</a:t>
            </a:r>
            <a:endParaRPr lang="en-US" altLang="zh-CN" sz="1300" b="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2173" y="1107968"/>
            <a:ext cx="2127795" cy="369287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预连接电极片</a:t>
            </a:r>
            <a:endParaRPr lang="en-US" altLang="zh-CN" b="0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440628" y="1334407"/>
            <a:ext cx="83202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1262" y="3788229"/>
            <a:ext cx="2105744" cy="369287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en-US" altLang="zh-CN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7</a:t>
            </a: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寸</a:t>
            </a:r>
            <a:r>
              <a:rPr lang="en-US" altLang="zh-CN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彩色</a:t>
            </a:r>
            <a:r>
              <a:rPr lang="en-US" altLang="zh-CN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TFT</a:t>
            </a: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显示屏</a:t>
            </a:r>
            <a:endParaRPr lang="en-US" altLang="zh-CN" b="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10800000">
            <a:off x="6056427" y="6161693"/>
            <a:ext cx="1520041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450816" y="4187819"/>
            <a:ext cx="1" cy="18933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721927" y="1329868"/>
            <a:ext cx="1674417" cy="118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341921" y="3184583"/>
            <a:ext cx="3087591" cy="3206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550732" y="3979826"/>
            <a:ext cx="11911" cy="21801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1923813" y="6127682"/>
            <a:ext cx="1626918" cy="322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6044551" y="3490261"/>
            <a:ext cx="2" cy="268489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4440629" y="1327068"/>
            <a:ext cx="1582" cy="133915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3408262" y="1329869"/>
            <a:ext cx="0" cy="94330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11335" y="5941715"/>
            <a:ext cx="1704994" cy="709381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en-US" altLang="zh-CN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3-</a:t>
            </a: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导</a:t>
            </a:r>
            <a:r>
              <a:rPr lang="en-US" altLang="zh-CN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 ECG</a:t>
            </a:r>
          </a:p>
          <a:p>
            <a:pPr algn="l">
              <a:buNone/>
            </a:pP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(</a:t>
            </a:r>
            <a:r>
              <a:rPr lang="zh-CN" altLang="en-US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仅用于专业型</a:t>
            </a:r>
            <a:r>
              <a:rPr lang="en-US" altLang="zh-CN" sz="13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D1)</a:t>
            </a:r>
            <a:endParaRPr lang="en-US" altLang="zh-CN" sz="1300" b="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341127" y="3217444"/>
            <a:ext cx="1590" cy="57078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3811622" y="639399"/>
            <a:ext cx="1461032" cy="1588"/>
          </a:xfrm>
          <a:prstGeom prst="line">
            <a:avLst/>
          </a:prstGeom>
          <a:ln w="2222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809245" y="639398"/>
            <a:ext cx="2376" cy="1496344"/>
          </a:xfrm>
          <a:prstGeom prst="line">
            <a:avLst/>
          </a:prstGeom>
          <a:ln w="2222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55798" y="456339"/>
            <a:ext cx="3324763" cy="369287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防尘防水</a:t>
            </a:r>
            <a:r>
              <a:rPr lang="en-US" altLang="zh-CN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, IP 55</a:t>
            </a:r>
            <a:endParaRPr lang="en-US" altLang="zh-CN" b="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7788304" y="4069068"/>
            <a:ext cx="1589" cy="11798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6869894" y="4069041"/>
            <a:ext cx="918410" cy="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41767" y="5284504"/>
            <a:ext cx="2505692" cy="369287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pPr algn="l">
              <a:buNone/>
            </a:pPr>
            <a:r>
              <a:rPr lang="en-US" altLang="zh-CN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USB </a:t>
            </a:r>
            <a:r>
              <a:rPr lang="zh-CN" altLang="en-US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宋体" pitchFamily="2" charset="-122"/>
              </a:rPr>
              <a:t>接口支持数据输出</a:t>
            </a:r>
            <a:endParaRPr lang="en-US" altLang="zh-CN" b="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H="1">
            <a:off x="8395862" y="1494493"/>
            <a:ext cx="2" cy="47500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10800000">
            <a:off x="6875498" y="1959433"/>
            <a:ext cx="1520041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24396" y="1230864"/>
          <a:ext cx="6745182" cy="5348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627"/>
                <a:gridCol w="1798198"/>
                <a:gridCol w="1749357"/>
              </a:tblGrid>
              <a:tr h="430495">
                <a:tc>
                  <a:txBody>
                    <a:bodyPr/>
                    <a:lstStyle/>
                    <a:p>
                      <a:pPr marL="0" algn="l" defTabSz="1042487" rtl="0" eaLnBrk="1" latinLnBrk="0" hangingPunct="1"/>
                      <a:endParaRPr lang="zh-CN" altLang="en-US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2487" rtl="0" eaLnBrk="1" latinLnBrk="0" hangingPunct="1"/>
                      <a:r>
                        <a:rPr lang="zh-CN" altLang="en-US" sz="2000" b="1" dirty="0" smtClean="0"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专业型</a:t>
                      </a:r>
                      <a:r>
                        <a:rPr lang="en-US" altLang="zh-CN" sz="2000" b="1" dirty="0" smtClean="0"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D1</a:t>
                      </a:r>
                      <a:endParaRPr lang="zh-CN" altLang="en-US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2487" rtl="0" eaLnBrk="1" fontAlgn="ctr" latinLnBrk="0" hangingPunct="1">
                        <a:buNone/>
                      </a:pPr>
                      <a:r>
                        <a:rPr lang="zh-CN" altLang="en-US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基本型 </a:t>
                      </a:r>
                      <a:r>
                        <a:rPr lang="en-US" altLang="zh-CN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D1</a:t>
                      </a: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 </a:t>
                      </a:r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寸彩屏</a:t>
                      </a:r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lang="zh-CN" altLang="en-US" sz="17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预连接成人</a:t>
                      </a:r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小儿电极片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自动识别成人</a:t>
                      </a:r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小儿电极片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成人</a:t>
                      </a:r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小儿模式切换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marL="0" marR="0" lvl="0" indent="0" algn="l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USB </a:t>
                      </a:r>
                      <a:r>
                        <a:rPr lang="zh-CN" altLang="en-US" sz="1700" b="1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接口支持数据输出</a:t>
                      </a:r>
                      <a:endParaRPr lang="en-US" altLang="zh-CN" sz="17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marL="0" marR="0" lvl="0" indent="0" algn="l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i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AED </a:t>
                      </a:r>
                      <a:r>
                        <a:rPr lang="en-US" altLang="zh-CN" sz="1700" b="1" i="0" kern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Alert</a:t>
                      </a:r>
                      <a:r>
                        <a:rPr lang="en-US" altLang="zh-CN" sz="1700" b="1" i="0" kern="0" baseline="30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TM</a:t>
                      </a:r>
                      <a:r>
                        <a:rPr lang="en-US" altLang="zh-CN" sz="1700" b="1" i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zh-CN" altLang="en-US" sz="1700" b="1" i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系统</a:t>
                      </a:r>
                      <a:endParaRPr lang="en-US" altLang="zh-CN" sz="1700" b="1" i="0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手动除颤模式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○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同步电复律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○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导</a:t>
                      </a:r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ECG </a:t>
                      </a:r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监护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○</a:t>
                      </a:r>
                      <a:endParaRPr lang="zh-CN" alt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marL="0" marR="0" lvl="0" indent="0" algn="l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二氧化锰锂电池</a:t>
                      </a:r>
                      <a:r>
                        <a:rPr lang="en-US" altLang="zh-CN" sz="17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 (</a:t>
                      </a:r>
                      <a:r>
                        <a:rPr lang="zh-CN" altLang="en-US" sz="17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一次性</a:t>
                      </a:r>
                      <a:r>
                        <a:rPr lang="en-US" altLang="zh-CN" sz="17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○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05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锂电池</a:t>
                      </a:r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可充电</a:t>
                      </a:r>
                      <a:r>
                        <a:rPr lang="en-US" altLang="zh-CN" sz="17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7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●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宋体"/>
                        </a:rPr>
                        <a:t>○</a:t>
                      </a:r>
                      <a:endParaRPr lang="zh-CN" altLang="en-US" sz="2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34432" y="29764"/>
            <a:ext cx="9619774" cy="1260475"/>
          </a:xfrm>
        </p:spPr>
        <p:txBody>
          <a:bodyPr/>
          <a:lstStyle/>
          <a:p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配置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配置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8225" y="1312995"/>
            <a:ext cx="2778835" cy="4068370"/>
          </a:xfrm>
          <a:ln>
            <a:solidFill>
              <a:srgbClr val="FFC000"/>
            </a:solidFill>
          </a:ln>
        </p:spPr>
        <p:txBody>
          <a:bodyPr/>
          <a:lstStyle/>
          <a:p>
            <a:pPr>
              <a:buNone/>
            </a:pP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基本型</a:t>
            </a:r>
            <a:endParaRPr lang="en-US" altLang="zh-CN" sz="1600" b="1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>
              <a:buNone/>
            </a:pPr>
            <a:r>
              <a:rPr lang="zh-CN" altLang="en-US" sz="1600" u="sng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标配</a:t>
            </a:r>
            <a:endParaRPr lang="en-US" altLang="zh-CN" sz="1600" u="sng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>
              <a:buNone/>
            </a:pPr>
            <a:endParaRPr lang="en-US" altLang="zh-CN" sz="1600" u="sng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>
              <a:buNone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主机</a:t>
            </a:r>
            <a:endParaRPr lang="en-US" altLang="zh-CN" sz="16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>
              <a:buNone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一次性电池</a:t>
            </a:r>
            <a:endParaRPr lang="en-US" altLang="zh-CN" sz="16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>
              <a:buNone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一对成人电极片</a:t>
            </a:r>
            <a:endParaRPr lang="en-US" altLang="zh-CN" sz="16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>
              <a:buNone/>
            </a:pPr>
            <a:r>
              <a:rPr lang="en-US" altLang="zh-CN" sz="16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 </a:t>
            </a:r>
          </a:p>
          <a:p>
            <a:pPr>
              <a:buNone/>
            </a:pPr>
            <a:endParaRPr lang="zh-CN" altLang="en-US" sz="1600" dirty="0"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81929" y="1324600"/>
            <a:ext cx="3135043" cy="40567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104236" tIns="52117" rIns="104236" bIns="52117" numCol="1" anchor="t" anchorCtr="0" compatLnSpc="1">
            <a:prstTxWarp prst="textNoShape">
              <a:avLst/>
            </a:prstTxWarp>
          </a:bodyPr>
          <a:lstStyle/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r>
              <a:rPr lang="zh-CN" altLang="en-US" sz="160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专业型</a:t>
            </a:r>
            <a:endParaRPr lang="en-US" altLang="zh-CN" sz="1600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r>
              <a:rPr lang="zh-CN" altLang="en-US" sz="1600" b="0" u="sng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标配</a:t>
            </a:r>
            <a:endParaRPr lang="en-US" altLang="zh-CN" sz="1600" b="0" u="sng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endParaRPr lang="en-US" altLang="zh-CN" sz="1600" b="0" u="sng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r>
              <a:rPr lang="zh-CN" altLang="en-US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主机</a:t>
            </a:r>
            <a:endParaRPr lang="en-US" altLang="zh-CN" sz="1600" b="0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zh-CN" altLang="en-US" sz="1600" b="0" dirty="0" smtClean="0">
                <a:latin typeface="Calibri" pitchFamily="34" charset="0"/>
                <a:ea typeface="宋体" pitchFamily="2" charset="-122"/>
              </a:rPr>
              <a:t>可充电锂电池</a:t>
            </a:r>
            <a:endParaRPr lang="en-US" altLang="zh-CN" sz="1600" b="0" dirty="0" smtClean="0">
              <a:latin typeface="Calibri" pitchFamily="34" charset="0"/>
              <a:ea typeface="宋体" pitchFamily="2" charset="-122"/>
            </a:endParaRPr>
          </a:p>
          <a:p>
            <a:pPr marL="390881" indent="-390881" algn="l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zh-CN" altLang="en-US" sz="1600" b="0" dirty="0" smtClean="0">
                <a:latin typeface="Calibri" pitchFamily="34" charset="0"/>
                <a:ea typeface="宋体" pitchFamily="2" charset="-122"/>
              </a:rPr>
              <a:t>一对成人电极片</a:t>
            </a:r>
            <a:endParaRPr lang="en-US" altLang="zh-CN" sz="1600" b="0" dirty="0" smtClean="0">
              <a:latin typeface="Calibri" pitchFamily="34" charset="0"/>
              <a:ea typeface="宋体" pitchFamily="2" charset="-122"/>
            </a:endParaRP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endParaRPr lang="en-US" altLang="zh-CN" sz="1600" b="0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endParaRPr lang="en-US" altLang="zh-CN" sz="1600" b="0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zh-CN" altLang="en-US" sz="1600" b="0" u="sng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选配</a:t>
            </a:r>
            <a:endParaRPr lang="en-US" altLang="zh-CN" sz="1600" b="0" u="sng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endParaRPr lang="en-US" altLang="zh-CN" sz="1600" b="0" u="sng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r>
              <a:rPr lang="en-US" altLang="zh-CN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3-</a:t>
            </a:r>
            <a:r>
              <a:rPr lang="zh-CN" altLang="en-US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导</a:t>
            </a:r>
            <a:r>
              <a:rPr lang="en-US" altLang="zh-CN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 ECG</a:t>
            </a: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r>
              <a:rPr lang="en-US" altLang="zh-CN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ECG </a:t>
            </a:r>
            <a:r>
              <a:rPr lang="zh-CN" altLang="en-US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附件包</a:t>
            </a:r>
            <a:endParaRPr lang="en-US" altLang="zh-CN" sz="1600" b="0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r>
              <a:rPr lang="zh-CN" altLang="en-US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外置充电器</a:t>
            </a:r>
            <a:r>
              <a:rPr lang="en-US" altLang="zh-CN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 (</a:t>
            </a:r>
            <a:r>
              <a:rPr lang="zh-CN" altLang="en-US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用于锂电池</a:t>
            </a:r>
            <a:r>
              <a:rPr lang="en-US" altLang="zh-CN" sz="1600" b="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) </a:t>
            </a:r>
          </a:p>
          <a:p>
            <a:pPr marL="390881" indent="-390881" algn="l" defTabSz="914286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  <a:defRPr/>
            </a:pPr>
            <a:endParaRPr lang="en-US" altLang="zh-CN" sz="1600" b="0" kern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06427" y="1324870"/>
            <a:ext cx="3206338" cy="40564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28" tIns="45715" rIns="91428" bIns="45715">
            <a:spAutoFit/>
          </a:bodyPr>
          <a:lstStyle/>
          <a:p>
            <a:pPr marL="390881" indent="-390881" algn="l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zh-CN" altLang="en-US" sz="160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专业</a:t>
            </a:r>
            <a:r>
              <a:rPr lang="en-US" altLang="zh-CN" sz="160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60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基本型</a:t>
            </a:r>
            <a:r>
              <a:rPr lang="en-US" altLang="zh-CN" sz="1600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 </a:t>
            </a:r>
          </a:p>
          <a:p>
            <a:pPr marL="390881" indent="-390881" algn="l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zh-CN" altLang="en-US" sz="1600" b="0" u="sng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选配</a:t>
            </a:r>
            <a:endParaRPr lang="en-US" altLang="zh-CN" sz="1600" b="0" u="sng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eaLnBrk="1" hangingPunct="1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endParaRPr lang="en-US" altLang="zh-CN" sz="1600" b="0" u="sng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zh-CN" altLang="en-US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小儿电极片</a:t>
            </a:r>
            <a:endParaRPr lang="en-US" altLang="zh-CN" sz="1600" b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zh-CN" altLang="en-US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便携包</a:t>
            </a:r>
            <a:endParaRPr lang="en-US" altLang="zh-CN" sz="1600" b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zh-CN" altLang="en-US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橱柜</a:t>
            </a:r>
            <a:r>
              <a:rPr lang="en-US" altLang="zh-CN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 </a:t>
            </a: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en-US" altLang="zh-CN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Wi-Fi </a:t>
            </a:r>
            <a:r>
              <a:rPr lang="zh-CN" altLang="en-US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模块</a:t>
            </a:r>
            <a:r>
              <a:rPr lang="en-US" altLang="zh-CN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，带</a:t>
            </a:r>
            <a:r>
              <a:rPr lang="en-US" altLang="zh-CN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“AED Alert”  </a:t>
            </a:r>
            <a:r>
              <a:rPr lang="zh-CN" altLang="en-US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许可证</a:t>
            </a:r>
            <a:endParaRPr lang="en-US" altLang="zh-CN" sz="1600" b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r>
              <a:rPr lang="en-US" altLang="zh-CN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AED </a:t>
            </a:r>
            <a:r>
              <a:rPr lang="zh-CN" altLang="en-US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维护系统</a:t>
            </a:r>
            <a:r>
              <a:rPr lang="en-US" altLang="zh-CN" sz="1600" b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, “AED Alert”</a:t>
            </a: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endParaRPr lang="en-US" altLang="zh-CN" sz="1600" b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endParaRPr lang="en-US" altLang="zh-CN" sz="1600" b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endParaRPr lang="en-US" altLang="zh-CN" sz="1600" b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>
              <a:lnSpc>
                <a:spcPct val="120000"/>
              </a:lnSpc>
              <a:spcBef>
                <a:spcPct val="0"/>
              </a:spcBef>
              <a:buClr>
                <a:srgbClr val="C7000B"/>
              </a:buClr>
              <a:buNone/>
            </a:pPr>
            <a:endParaRPr lang="en-US" altLang="zh-CN" sz="1600" b="0" dirty="0" smtClean="0">
              <a:solidFill>
                <a:srgbClr val="4D4D4D"/>
              </a:solidFill>
              <a:latin typeface="Calibri" pitchFamily="34" charset="0"/>
              <a:ea typeface="宋体" pitchFamily="2" charset="-122"/>
            </a:endParaRPr>
          </a:p>
          <a:p>
            <a:pPr algn="l">
              <a:buNone/>
            </a:pPr>
            <a:endParaRPr lang="en-US" altLang="zh-CN" sz="1600" b="0" dirty="0" smtClean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021" y="226788"/>
            <a:ext cx="4107350" cy="5977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l" defTabSz="1042873">
              <a:buNone/>
            </a:pPr>
            <a:r>
              <a:rPr lang="zh-CN" altLang="en-US" sz="3200" dirty="0" smtClean="0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严格的环境安全测试</a:t>
            </a:r>
            <a:endParaRPr lang="zh-CN" altLang="en-US" sz="3200" dirty="0">
              <a:solidFill>
                <a:srgbClr val="C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64866" name="Picture 2" descr="照片 167"/>
          <p:cNvPicPr>
            <a:picLocks noChangeAspect="1" noChangeArrowheads="1"/>
          </p:cNvPicPr>
          <p:nvPr/>
        </p:nvPicPr>
        <p:blipFill>
          <a:blip r:embed="rId2" cstate="print"/>
          <a:srcRect l="23209" t="15789" r="14599" b="5981"/>
          <a:stretch>
            <a:fillRect/>
          </a:stretch>
        </p:blipFill>
        <p:spPr bwMode="auto">
          <a:xfrm>
            <a:off x="524026" y="1162187"/>
            <a:ext cx="2247145" cy="212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9027" y="3388505"/>
            <a:ext cx="252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Bump and shock test   </a:t>
            </a:r>
            <a:r>
              <a:rPr lang="zh-CN" altLang="en-US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震动测试</a:t>
            </a:r>
            <a:endParaRPr lang="zh-CN" altLang="en-US" sz="12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9127" y="6112873"/>
            <a:ext cx="22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Drop test    1.5</a:t>
            </a:r>
            <a:r>
              <a:rPr lang="zh-CN" altLang="en-US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米跌落测试</a:t>
            </a:r>
          </a:p>
        </p:txBody>
      </p:sp>
      <p:pic>
        <p:nvPicPr>
          <p:cNvPr id="164868" name="Picture 4" descr="IMG_4753"/>
          <p:cNvPicPr>
            <a:picLocks noChangeAspect="1" noChangeArrowheads="1"/>
          </p:cNvPicPr>
          <p:nvPr/>
        </p:nvPicPr>
        <p:blipFill>
          <a:blip r:embed="rId3" cstate="print"/>
          <a:srcRect l="14478" r="16232"/>
          <a:stretch>
            <a:fillRect/>
          </a:stretch>
        </p:blipFill>
        <p:spPr bwMode="auto">
          <a:xfrm>
            <a:off x="7590789" y="1185938"/>
            <a:ext cx="2479485" cy="47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01134" y="3636296"/>
            <a:ext cx="1856968" cy="283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6527" y="6163294"/>
            <a:ext cx="1910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Vibration test  </a:t>
            </a:r>
            <a:r>
              <a:rPr lang="zh-CN" altLang="en-US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振动测试</a:t>
            </a:r>
            <a:r>
              <a:rPr lang="en-US" altLang="zh-CN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endParaRPr lang="zh-CN" altLang="en-US" sz="1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69044" y="641037"/>
            <a:ext cx="2120545" cy="316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6" cstate="print"/>
          <a:srcRect r="27815" b="20989"/>
          <a:stretch>
            <a:fillRect/>
          </a:stretch>
        </p:blipFill>
        <p:spPr bwMode="auto">
          <a:xfrm rot="5400000">
            <a:off x="4414926" y="3486434"/>
            <a:ext cx="1889454" cy="310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47893" y="3388505"/>
            <a:ext cx="252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IP5X test  </a:t>
            </a:r>
            <a:r>
              <a:rPr lang="zh-CN" altLang="en-US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防尘测试</a:t>
            </a:r>
            <a:endParaRPr lang="zh-CN" altLang="en-US" sz="12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4668" y="6163294"/>
            <a:ext cx="252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IPX5 test  </a:t>
            </a:r>
            <a:r>
              <a:rPr lang="zh-CN" altLang="en-US" sz="1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防水测试</a:t>
            </a:r>
            <a:endParaRPr lang="zh-CN" altLang="en-US" sz="12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350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34431" y="29764"/>
            <a:ext cx="4286952" cy="1260475"/>
          </a:xfrm>
        </p:spPr>
        <p:txBody>
          <a:bodyPr/>
          <a:lstStyle/>
          <a:p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特点和优势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357" y="1525813"/>
            <a:ext cx="4619414" cy="36932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l"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实时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导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ECG 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监护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1355" y="2028146"/>
            <a:ext cx="3348754" cy="1311118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zh-CN" b="0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b="0" dirty="0" smtClean="0">
                <a:latin typeface="Calibri" pitchFamily="34" charset="0"/>
                <a:ea typeface="宋体" pitchFamily="2" charset="-122"/>
              </a:rPr>
              <a:t>独立的电极片插槽</a:t>
            </a:r>
            <a:endParaRPr lang="en-US" altLang="zh-CN" b="0" dirty="0" smtClean="0">
              <a:latin typeface="Calibri" pitchFamily="34" charset="0"/>
              <a:ea typeface="宋体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b="0" dirty="0" smtClean="0">
                <a:latin typeface="Calibri" pitchFamily="34" charset="0"/>
                <a:ea typeface="宋体" pitchFamily="2" charset="-122"/>
              </a:rPr>
              <a:t> 3 </a:t>
            </a:r>
            <a:r>
              <a:rPr lang="zh-CN" altLang="en-US" b="0" dirty="0" smtClean="0">
                <a:latin typeface="Calibri" pitchFamily="34" charset="0"/>
                <a:ea typeface="宋体" pitchFamily="2" charset="-122"/>
              </a:rPr>
              <a:t>导心律失常监护报警</a:t>
            </a:r>
            <a:endParaRPr lang="en-US" altLang="zh-CN" b="0" dirty="0" smtClean="0">
              <a:latin typeface="Calibri" pitchFamily="34" charset="0"/>
              <a:ea typeface="宋体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b="0" dirty="0" smtClean="0">
                <a:latin typeface="Calibri" pitchFamily="34" charset="0"/>
                <a:ea typeface="宋体" pitchFamily="2" charset="-122"/>
              </a:rPr>
              <a:t> 1</a:t>
            </a:r>
            <a:r>
              <a:rPr lang="zh-CN" altLang="en-US" b="0" dirty="0" smtClean="0">
                <a:latin typeface="Calibri" pitchFamily="34" charset="0"/>
                <a:ea typeface="宋体" pitchFamily="2" charset="-122"/>
              </a:rPr>
              <a:t>道</a:t>
            </a:r>
            <a:r>
              <a:rPr lang="en-US" altLang="zh-CN" b="0" dirty="0" smtClean="0">
                <a:latin typeface="Calibri" pitchFamily="34" charset="0"/>
                <a:ea typeface="宋体" pitchFamily="2" charset="-122"/>
              </a:rPr>
              <a:t>ECG</a:t>
            </a:r>
            <a:r>
              <a:rPr lang="zh-CN" altLang="en-US" b="0" dirty="0" smtClean="0">
                <a:latin typeface="Calibri" pitchFamily="34" charset="0"/>
                <a:ea typeface="宋体" pitchFamily="2" charset="-122"/>
              </a:rPr>
              <a:t>波形显示</a:t>
            </a:r>
            <a:r>
              <a:rPr lang="en-US" altLang="zh-CN" b="0" dirty="0" smtClean="0">
                <a:latin typeface="Calibri" pitchFamily="34" charset="0"/>
                <a:ea typeface="宋体" pitchFamily="2" charset="-122"/>
              </a:rPr>
              <a:t> 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6" name="图片 5" descr="标准_右轴侧_部分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01549" y="1395188"/>
            <a:ext cx="3019425" cy="3829050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特点和优势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60547" y="1515864"/>
            <a:ext cx="2766950" cy="96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36" tIns="52117" rIns="104236" bIns="52117" numCol="1" anchor="t" anchorCtr="0" compatLnSpc="1">
            <a:prstTxWarp prst="textNoShape">
              <a:avLst/>
            </a:prstTxWarp>
            <a:spAutoFit/>
          </a:bodyPr>
          <a:lstStyle/>
          <a:p>
            <a:pPr marL="390881" indent="-390881" algn="l" defTabSz="914286">
              <a:lnSpc>
                <a:spcPct val="120000"/>
              </a:lnSpc>
              <a:buNone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手动除颤模式</a:t>
            </a:r>
            <a:endParaRPr lang="en-US" altLang="zh-CN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marL="390881" indent="-390881" algn="l" defTabSz="914286">
              <a:lnSpc>
                <a:spcPct val="120000"/>
              </a:lnSpc>
              <a:buNone/>
              <a:defRPr/>
            </a:pPr>
            <a:r>
              <a:rPr lang="zh-CN" altLang="en-US" b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可自主选择能量</a:t>
            </a:r>
            <a:r>
              <a:rPr lang="en-US" altLang="zh-CN" b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.</a:t>
            </a:r>
            <a:endParaRPr lang="zh-CN" altLang="en-US" b="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718959" y="1579417"/>
            <a:ext cx="3420093" cy="43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36" tIns="52117" rIns="104236" bIns="52117" numCol="1" anchor="t" anchorCtr="0" compatLnSpc="1">
            <a:prstTxWarp prst="textNoShape">
              <a:avLst/>
            </a:prstTxWarp>
            <a:spAutoFit/>
          </a:bodyPr>
          <a:lstStyle/>
          <a:p>
            <a:pPr marL="390881" indent="-390881" algn="l" defTabSz="914286">
              <a:lnSpc>
                <a:spcPct val="120000"/>
              </a:lnSpc>
              <a:buNone/>
              <a:defRPr/>
            </a:pPr>
            <a:r>
              <a:rPr lang="zh-CN" altLang="en-US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同步电复律模式</a:t>
            </a:r>
            <a:r>
              <a:rPr lang="en-US" altLang="zh-CN" kern="0" dirty="0" smtClean="0">
                <a:solidFill>
                  <a:srgbClr val="4D4D4D"/>
                </a:solidFill>
                <a:latin typeface="Calibri" pitchFamily="34" charset="0"/>
                <a:ea typeface="宋体" pitchFamily="2" charset="-122"/>
              </a:rPr>
              <a:t> </a:t>
            </a:r>
          </a:p>
        </p:txBody>
      </p:sp>
      <p:pic>
        <p:nvPicPr>
          <p:cNvPr id="7" name="图片 6" descr="手动模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798" y="2908591"/>
            <a:ext cx="4284590" cy="2570754"/>
          </a:xfrm>
          <a:prstGeom prst="rect">
            <a:avLst/>
          </a:prstGeom>
        </p:spPr>
      </p:pic>
      <p:pic>
        <p:nvPicPr>
          <p:cNvPr id="8" name="图片 7" descr="手动同步模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0209" y="2860947"/>
            <a:ext cx="4363998" cy="26183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3851" y="1312995"/>
            <a:ext cx="4797641" cy="1545646"/>
          </a:xfrm>
        </p:spPr>
        <p:txBody>
          <a:bodyPr wrap="square">
            <a:spAutoFit/>
          </a:bodyPr>
          <a:lstStyle/>
          <a:p>
            <a:pPr eaLnBrk="0" hangingPunct="0">
              <a:spcBef>
                <a:spcPct val="70000"/>
              </a:spcBef>
              <a:buClr>
                <a:srgbClr val="990000"/>
              </a:buClr>
              <a:buNone/>
            </a:pPr>
            <a:r>
              <a:rPr lang="zh-CN" altLang="en-US" sz="2100" b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快速智能的患者类型切换</a:t>
            </a:r>
            <a:endParaRPr lang="en-US" altLang="zh-CN" sz="2100" b="1" kern="1200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zh-CN" altLang="en-US" sz="18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自动识别预连接电极片（成人</a:t>
            </a:r>
            <a:r>
              <a:rPr lang="en-US" altLang="zh-CN" sz="18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/</a:t>
            </a:r>
            <a:r>
              <a:rPr lang="zh-CN" altLang="en-US" sz="18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小儿）</a:t>
            </a:r>
            <a:endParaRPr lang="en-US" altLang="zh-CN" sz="1800" kern="1200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70000"/>
              </a:spcBef>
              <a:buClr>
                <a:srgbClr val="990000"/>
              </a:buClr>
              <a:buFont typeface="Arial" pitchFamily="34" charset="0"/>
              <a:buChar char="•"/>
            </a:pPr>
            <a:r>
              <a:rPr lang="zh-CN" altLang="en-US" sz="18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一键切换成人</a:t>
            </a:r>
            <a:r>
              <a:rPr lang="en-US" altLang="zh-CN" sz="18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/</a:t>
            </a:r>
            <a:r>
              <a:rPr lang="zh-CN" altLang="en-US" sz="18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小儿模式</a:t>
            </a:r>
          </a:p>
        </p:txBody>
      </p:sp>
      <p:sp>
        <p:nvSpPr>
          <p:cNvPr id="4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特点和优势</a:t>
            </a:r>
            <a:endParaRPr lang="zh-CN" alt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9" name="图片 8" descr="电极片插头(英文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0727" y="3287431"/>
            <a:ext cx="4630525" cy="273201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8657117" y="5510153"/>
            <a:ext cx="1306280" cy="7956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标准_背面_带电极片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4433" y="1277038"/>
            <a:ext cx="3400425" cy="44862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ACTIVE_TEMPLATE" val="Screenshow-A4US"/>
  <p:tag name="JPM_AGENDA_PAGE_TITLE" val="Agenda"/>
  <p:tag name="JPM_APPENDIX_PAGE_TITLE" val=" "/>
  <p:tag name="JPM_BASE_TEMPLATE" val="Screenshow-A4US.pot"/>
  <p:tag name="JPM_BRAND" val="JPMorgan"/>
  <p:tag name="JPM_CONTINUOUS_NUMBERING" val="True"/>
  <p:tag name="JPM_RESTART_NUMBERS" val="False"/>
  <p:tag name="JPM_PAGE_NUMBERS" val="True"/>
  <p:tag name="JPM_SECTION_NUMBERS" val="False"/>
  <p:tag name="JPM_TRACKERS" val="True"/>
  <p:tag name="JPM_NUMBER_PAGES" val="True"/>
  <p:tag name="JPM_TRACKER_FILENAME_ONLY" val="False"/>
  <p:tag name="JPM_TRACKER_FULL_PATH" val="False"/>
  <p:tag name="JPM_TRACKER_USER_PATH" val="True"/>
  <p:tag name="JPM_TRACKER_USER_PATH_TEXT" val="090847-027"/>
  <p:tag name="JPM_TRACKER_NONE" val="False"/>
  <p:tag name="JPM_ASIAN_FONT" val="LF_Kai"/>
  <p:tag name="JPM_SCREEN_PRINT_MODE" val="False"/>
</p:tagLst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Myriad Pro"/>
        <a:ea typeface="方正兰亭黑6_GBK"/>
        <a:cs typeface=""/>
      </a:majorFont>
      <a:minorFont>
        <a:latin typeface="Myriad Pro"/>
        <a:ea typeface="方正兰亭黑3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AEAEA"/>
      </a:dk2>
      <a:lt2>
        <a:srgbClr val="264E84"/>
      </a:lt2>
      <a:accent1>
        <a:srgbClr val="6490CB"/>
      </a:accent1>
      <a:accent2>
        <a:srgbClr val="5FA364"/>
      </a:accent2>
      <a:accent3>
        <a:srgbClr val="FFFFFF"/>
      </a:accent3>
      <a:accent4>
        <a:srgbClr val="000000"/>
      </a:accent4>
      <a:accent5>
        <a:srgbClr val="B8C6E2"/>
      </a:accent5>
      <a:accent6>
        <a:srgbClr val="55935A"/>
      </a:accent6>
      <a:hlink>
        <a:srgbClr val="D6BC38"/>
      </a:hlink>
      <a:folHlink>
        <a:srgbClr val="9579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77936</TotalTime>
  <Words>534</Words>
  <Application>Microsoft Office PowerPoint</Application>
  <PresentationFormat>自定义</PresentationFormat>
  <Paragraphs>162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 Unicode MS</vt:lpstr>
      <vt:lpstr>LF_Kai</vt:lpstr>
      <vt:lpstr>Myriad Pro</vt:lpstr>
      <vt:lpstr>方正兰亭黑3_GBK</vt:lpstr>
      <vt:lpstr>方正兰亭黑6_GBK</vt:lpstr>
      <vt:lpstr>华文新魏</vt:lpstr>
      <vt:lpstr>宋体</vt:lpstr>
      <vt:lpstr>Arial</vt:lpstr>
      <vt:lpstr>Calibri</vt:lpstr>
      <vt:lpstr>Trebuchet MS</vt:lpstr>
      <vt:lpstr>Wingdings</vt:lpstr>
      <vt:lpstr>2_自定义设计方案</vt:lpstr>
      <vt:lpstr>BeneHeart D1                  除颤监护仪 （AED） </vt:lpstr>
      <vt:lpstr>PowerPoint 演示文稿</vt:lpstr>
      <vt:lpstr>PowerPoint 演示文稿</vt:lpstr>
      <vt:lpstr>配置</vt:lpstr>
      <vt:lpstr>配置</vt:lpstr>
      <vt:lpstr>PowerPoint 演示文稿</vt:lpstr>
      <vt:lpstr>特点和优势</vt:lpstr>
      <vt:lpstr>特点和优势</vt:lpstr>
      <vt:lpstr>特点和优势</vt:lpstr>
      <vt:lpstr>特点和优势</vt:lpstr>
      <vt:lpstr>特点和优势</vt:lpstr>
      <vt:lpstr>PowerPoint 演示文稿</vt:lpstr>
      <vt:lpstr>PowerPoint 演示文稿</vt:lpstr>
      <vt:lpstr>PowerPoint 演示文稿</vt:lpstr>
    </vt:vector>
  </TitlesOfParts>
  <Company>JPMorgan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Screenshow A4US template</dc:title>
  <dc:subject>PitchPRO v2.2.0</dc:subject>
  <dc:creator>PPS Development Team</dc:creator>
  <cp:lastModifiedBy>AutoBVT</cp:lastModifiedBy>
  <cp:revision>3763</cp:revision>
  <cp:lastPrinted>2003-03-20T20:26:10Z</cp:lastPrinted>
  <dcterms:created xsi:type="dcterms:W3CDTF">2002-03-14T16:58:56Z</dcterms:created>
  <dcterms:modified xsi:type="dcterms:W3CDTF">2017-08-24T10:34:35Z</dcterms:modified>
  <cp:category>107375-010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Current">
    <vt:lpwstr>2.2.0</vt:lpwstr>
  </property>
  <property fmtid="{D5CDD505-2E9C-101B-9397-08002B2CF9AE}" pid="3" name="VersionOriginal">
    <vt:lpwstr>2.2.0</vt:lpwstr>
  </property>
  <property fmtid="{D5CDD505-2E9C-101B-9397-08002B2CF9AE}" pid="4" name="ProductID">
    <vt:lpwstr>2.2.0</vt:lpwstr>
  </property>
</Properties>
</file>